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64" r:id="rId1"/>
  </p:sldMasterIdLst>
  <p:notesMasterIdLst>
    <p:notesMasterId r:id="rId33"/>
  </p:notesMasterIdLst>
  <p:handoutMasterIdLst>
    <p:handoutMasterId r:id="rId34"/>
  </p:handoutMasterIdLst>
  <p:sldIdLst>
    <p:sldId id="266" r:id="rId2"/>
    <p:sldId id="720" r:id="rId3"/>
    <p:sldId id="581" r:id="rId4"/>
    <p:sldId id="279" r:id="rId5"/>
    <p:sldId id="985" r:id="rId6"/>
    <p:sldId id="272" r:id="rId7"/>
    <p:sldId id="937" r:id="rId8"/>
    <p:sldId id="3436" r:id="rId9"/>
    <p:sldId id="280" r:id="rId10"/>
    <p:sldId id="986" r:id="rId11"/>
    <p:sldId id="3435" r:id="rId12"/>
    <p:sldId id="264" r:id="rId13"/>
    <p:sldId id="257" r:id="rId14"/>
    <p:sldId id="258" r:id="rId15"/>
    <p:sldId id="259" r:id="rId16"/>
    <p:sldId id="262" r:id="rId17"/>
    <p:sldId id="828" r:id="rId18"/>
    <p:sldId id="932" r:id="rId19"/>
    <p:sldId id="724" r:id="rId20"/>
    <p:sldId id="933" r:id="rId21"/>
    <p:sldId id="260" r:id="rId22"/>
    <p:sldId id="297" r:id="rId23"/>
    <p:sldId id="934" r:id="rId24"/>
    <p:sldId id="935" r:id="rId25"/>
    <p:sldId id="928" r:id="rId26"/>
    <p:sldId id="931" r:id="rId27"/>
    <p:sldId id="268" r:id="rId28"/>
    <p:sldId id="261" r:id="rId29"/>
    <p:sldId id="823" r:id="rId30"/>
    <p:sldId id="827" r:id="rId31"/>
    <p:sldId id="987" r:id="rId32"/>
  </p:sldIdLst>
  <p:sldSz cx="12160250" cy="6840538"/>
  <p:notesSz cx="7559675" cy="10691813"/>
  <p:defaultTextStyle>
    <a:defPPr>
      <a:defRPr lang="en-GB"/>
    </a:defPPr>
    <a:lvl1pPr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boto Condensed" panose="02000000000000000000" pitchFamily="2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185D1"/>
    <a:srgbClr val="E6E7E7"/>
    <a:srgbClr val="3B61A7"/>
    <a:srgbClr val="FFBA00"/>
    <a:srgbClr val="9F2E36"/>
    <a:srgbClr val="309CA9"/>
    <a:srgbClr val="FBA522"/>
    <a:srgbClr val="83CAFF"/>
    <a:srgbClr val="0C7A8D"/>
    <a:srgbClr val="0084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5" autoAdjust="0"/>
    <p:restoredTop sz="96327"/>
  </p:normalViewPr>
  <p:slideViewPr>
    <p:cSldViewPr>
      <p:cViewPr varScale="1">
        <p:scale>
          <a:sx n="95" d="100"/>
          <a:sy n="95" d="100"/>
        </p:scale>
        <p:origin x="638" y="53"/>
      </p:cViewPr>
      <p:guideLst>
        <p:guide orient="horz" pos="2160"/>
        <p:guide pos="3891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DAA45C-31D8-48C1-B7A0-5DE73BBD5389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t-EE"/>
        </a:p>
      </dgm:t>
    </dgm:pt>
    <dgm:pt modelId="{7951C5C7-BDC4-40A7-B3DE-A492EBB15E83}">
      <dgm:prSet phldrT="[Text]"/>
      <dgm:spPr/>
      <dgm:t>
        <a:bodyPr/>
        <a:lstStyle/>
        <a:p>
          <a:r>
            <a:rPr lang="et-EE"/>
            <a:t>Varustuskindluse norm</a:t>
          </a:r>
        </a:p>
        <a:p>
          <a:r>
            <a:rPr lang="et-EE"/>
            <a:t>(9h/a; 4.5 </a:t>
          </a:r>
          <a:r>
            <a:rPr lang="et-EE" err="1"/>
            <a:t>GWh</a:t>
          </a:r>
          <a:r>
            <a:rPr lang="et-EE"/>
            <a:t>/a)</a:t>
          </a:r>
        </a:p>
      </dgm:t>
    </dgm:pt>
    <dgm:pt modelId="{87C38F77-4BF2-463D-8EEF-D45573C86DE7}" type="parTrans" cxnId="{8372883F-59CB-4689-A938-F910A7A84E6F}">
      <dgm:prSet/>
      <dgm:spPr/>
      <dgm:t>
        <a:bodyPr/>
        <a:lstStyle/>
        <a:p>
          <a:endParaRPr lang="et-EE"/>
        </a:p>
      </dgm:t>
    </dgm:pt>
    <dgm:pt modelId="{508361B7-0C5F-488E-98E1-B09780E05D7E}" type="sibTrans" cxnId="{8372883F-59CB-4689-A938-F910A7A84E6F}">
      <dgm:prSet/>
      <dgm:spPr/>
      <dgm:t>
        <a:bodyPr/>
        <a:lstStyle/>
        <a:p>
          <a:endParaRPr lang="et-EE"/>
        </a:p>
      </dgm:t>
    </dgm:pt>
    <dgm:pt modelId="{B4755A46-277A-4291-BF2B-F7567C5C3CDC}">
      <dgm:prSet phldrT="[Text]"/>
      <dgm:spPr/>
      <dgm:t>
        <a:bodyPr/>
        <a:lstStyle/>
        <a:p>
          <a:r>
            <a:rPr lang="et-EE"/>
            <a:t>Süsteemipiisavuse hinnang</a:t>
          </a:r>
        </a:p>
        <a:p>
          <a:r>
            <a:rPr lang="et-EE"/>
            <a:t>(igal aastal)</a:t>
          </a:r>
        </a:p>
      </dgm:t>
    </dgm:pt>
    <dgm:pt modelId="{FC95EA7C-0DA9-4E4A-896B-23091BA52622}" type="parTrans" cxnId="{71C7B722-61FE-4D4B-B3B4-E57BB6A7C255}">
      <dgm:prSet/>
      <dgm:spPr/>
      <dgm:t>
        <a:bodyPr/>
        <a:lstStyle/>
        <a:p>
          <a:endParaRPr lang="et-EE"/>
        </a:p>
      </dgm:t>
    </dgm:pt>
    <dgm:pt modelId="{4A7BD961-5F9E-4881-8097-7AC3AAAB0E13}" type="sibTrans" cxnId="{71C7B722-61FE-4D4B-B3B4-E57BB6A7C255}">
      <dgm:prSet/>
      <dgm:spPr/>
      <dgm:t>
        <a:bodyPr/>
        <a:lstStyle/>
        <a:p>
          <a:endParaRPr lang="et-EE"/>
        </a:p>
      </dgm:t>
    </dgm:pt>
    <dgm:pt modelId="{DEA2152E-727A-44CC-AE86-44D65397E50D}">
      <dgm:prSet phldrT="[Text]"/>
      <dgm:spPr/>
      <dgm:t>
        <a:bodyPr/>
        <a:lstStyle/>
        <a:p>
          <a:r>
            <a:rPr lang="et-EE" dirty="0"/>
            <a:t>Võimsusmehhanismi ettevalmistamine</a:t>
          </a:r>
        </a:p>
        <a:p>
          <a:r>
            <a:rPr lang="et-EE" dirty="0"/>
            <a:t>(strateegiline reserv)</a:t>
          </a:r>
        </a:p>
      </dgm:t>
    </dgm:pt>
    <dgm:pt modelId="{EF513B33-7720-4747-8CFB-6A32B20FAE7C}" type="parTrans" cxnId="{61BBF98A-FB65-4FE4-8B78-30B46FF872AF}">
      <dgm:prSet/>
      <dgm:spPr/>
      <dgm:t>
        <a:bodyPr/>
        <a:lstStyle/>
        <a:p>
          <a:endParaRPr lang="et-EE"/>
        </a:p>
      </dgm:t>
    </dgm:pt>
    <dgm:pt modelId="{AC1340DE-FC8D-48AF-A8EC-6DF39358B311}" type="sibTrans" cxnId="{61BBF98A-FB65-4FE4-8B78-30B46FF872AF}">
      <dgm:prSet/>
      <dgm:spPr/>
      <dgm:t>
        <a:bodyPr/>
        <a:lstStyle/>
        <a:p>
          <a:endParaRPr lang="et-EE"/>
        </a:p>
      </dgm:t>
    </dgm:pt>
    <dgm:pt modelId="{129C0688-A4A4-45F8-8A85-28C7E32C79AF}" type="pres">
      <dgm:prSet presAssocID="{73DAA45C-31D8-48C1-B7A0-5DE73BBD5389}" presName="Name0" presStyleCnt="0">
        <dgm:presLayoutVars>
          <dgm:dir/>
          <dgm:resizeHandles val="exact"/>
        </dgm:presLayoutVars>
      </dgm:prSet>
      <dgm:spPr/>
    </dgm:pt>
    <dgm:pt modelId="{F610A401-9702-4724-8364-CCA04F368D0D}" type="pres">
      <dgm:prSet presAssocID="{7951C5C7-BDC4-40A7-B3DE-A492EBB15E83}" presName="node" presStyleLbl="node1" presStyleIdx="0" presStyleCnt="3">
        <dgm:presLayoutVars>
          <dgm:bulletEnabled val="1"/>
        </dgm:presLayoutVars>
      </dgm:prSet>
      <dgm:spPr/>
    </dgm:pt>
    <dgm:pt modelId="{8AE715F1-2D58-48B0-AFE7-F96AD804E866}" type="pres">
      <dgm:prSet presAssocID="{508361B7-0C5F-488E-98E1-B09780E05D7E}" presName="sibTrans" presStyleLbl="sibTrans1D1" presStyleIdx="0" presStyleCnt="2"/>
      <dgm:spPr/>
    </dgm:pt>
    <dgm:pt modelId="{45809A77-2A3C-4D7F-B286-3F81693B8F73}" type="pres">
      <dgm:prSet presAssocID="{508361B7-0C5F-488E-98E1-B09780E05D7E}" presName="connectorText" presStyleLbl="sibTrans1D1" presStyleIdx="0" presStyleCnt="2"/>
      <dgm:spPr/>
    </dgm:pt>
    <dgm:pt modelId="{D7DC4E43-16B8-485E-90E7-C4D7938C179E}" type="pres">
      <dgm:prSet presAssocID="{B4755A46-277A-4291-BF2B-F7567C5C3CDC}" presName="node" presStyleLbl="node1" presStyleIdx="1" presStyleCnt="3">
        <dgm:presLayoutVars>
          <dgm:bulletEnabled val="1"/>
        </dgm:presLayoutVars>
      </dgm:prSet>
      <dgm:spPr/>
    </dgm:pt>
    <dgm:pt modelId="{CA6D8CD1-591B-4C7E-BFF4-6F9873601A2F}" type="pres">
      <dgm:prSet presAssocID="{4A7BD961-5F9E-4881-8097-7AC3AAAB0E13}" presName="sibTrans" presStyleLbl="sibTrans1D1" presStyleIdx="1" presStyleCnt="2"/>
      <dgm:spPr/>
    </dgm:pt>
    <dgm:pt modelId="{2F905A11-6D13-46FE-B047-3CB2018100D5}" type="pres">
      <dgm:prSet presAssocID="{4A7BD961-5F9E-4881-8097-7AC3AAAB0E13}" presName="connectorText" presStyleLbl="sibTrans1D1" presStyleIdx="1" presStyleCnt="2"/>
      <dgm:spPr/>
    </dgm:pt>
    <dgm:pt modelId="{D686824C-D278-4467-B2B2-F7486788C25D}" type="pres">
      <dgm:prSet presAssocID="{DEA2152E-727A-44CC-AE86-44D65397E50D}" presName="node" presStyleLbl="node1" presStyleIdx="2" presStyleCnt="3">
        <dgm:presLayoutVars>
          <dgm:bulletEnabled val="1"/>
        </dgm:presLayoutVars>
      </dgm:prSet>
      <dgm:spPr/>
    </dgm:pt>
  </dgm:ptLst>
  <dgm:cxnLst>
    <dgm:cxn modelId="{8DA27D0B-BE30-4C30-9DA5-AA74280F505E}" type="presOf" srcId="{4A7BD961-5F9E-4881-8097-7AC3AAAB0E13}" destId="{CA6D8CD1-591B-4C7E-BFF4-6F9873601A2F}" srcOrd="0" destOrd="0" presId="urn:microsoft.com/office/officeart/2016/7/layout/RepeatingBendingProcessNew"/>
    <dgm:cxn modelId="{E2E29517-3FB1-4590-B9C6-74669A6BF1C2}" type="presOf" srcId="{4A7BD961-5F9E-4881-8097-7AC3AAAB0E13}" destId="{2F905A11-6D13-46FE-B047-3CB2018100D5}" srcOrd="1" destOrd="0" presId="urn:microsoft.com/office/officeart/2016/7/layout/RepeatingBendingProcessNew"/>
    <dgm:cxn modelId="{71C7B722-61FE-4D4B-B3B4-E57BB6A7C255}" srcId="{73DAA45C-31D8-48C1-B7A0-5DE73BBD5389}" destId="{B4755A46-277A-4291-BF2B-F7567C5C3CDC}" srcOrd="1" destOrd="0" parTransId="{FC95EA7C-0DA9-4E4A-896B-23091BA52622}" sibTransId="{4A7BD961-5F9E-4881-8097-7AC3AAAB0E13}"/>
    <dgm:cxn modelId="{187BBE24-871D-4D09-9979-2A9DFC660A40}" type="presOf" srcId="{DEA2152E-727A-44CC-AE86-44D65397E50D}" destId="{D686824C-D278-4467-B2B2-F7486788C25D}" srcOrd="0" destOrd="0" presId="urn:microsoft.com/office/officeart/2016/7/layout/RepeatingBendingProcessNew"/>
    <dgm:cxn modelId="{9F37A535-A766-4998-B34D-25253127FFCE}" type="presOf" srcId="{508361B7-0C5F-488E-98E1-B09780E05D7E}" destId="{45809A77-2A3C-4D7F-B286-3F81693B8F73}" srcOrd="1" destOrd="0" presId="urn:microsoft.com/office/officeart/2016/7/layout/RepeatingBendingProcessNew"/>
    <dgm:cxn modelId="{8372883F-59CB-4689-A938-F910A7A84E6F}" srcId="{73DAA45C-31D8-48C1-B7A0-5DE73BBD5389}" destId="{7951C5C7-BDC4-40A7-B3DE-A492EBB15E83}" srcOrd="0" destOrd="0" parTransId="{87C38F77-4BF2-463D-8EEF-D45573C86DE7}" sibTransId="{508361B7-0C5F-488E-98E1-B09780E05D7E}"/>
    <dgm:cxn modelId="{2418A262-ADF8-4F81-99D6-CEA9AEC2BC41}" type="presOf" srcId="{7951C5C7-BDC4-40A7-B3DE-A492EBB15E83}" destId="{F610A401-9702-4724-8364-CCA04F368D0D}" srcOrd="0" destOrd="0" presId="urn:microsoft.com/office/officeart/2016/7/layout/RepeatingBendingProcessNew"/>
    <dgm:cxn modelId="{DD98E37C-DAFF-4ED3-8039-643EB74684D6}" type="presOf" srcId="{73DAA45C-31D8-48C1-B7A0-5DE73BBD5389}" destId="{129C0688-A4A4-45F8-8A85-28C7E32C79AF}" srcOrd="0" destOrd="0" presId="urn:microsoft.com/office/officeart/2016/7/layout/RepeatingBendingProcessNew"/>
    <dgm:cxn modelId="{61BBF98A-FB65-4FE4-8B78-30B46FF872AF}" srcId="{73DAA45C-31D8-48C1-B7A0-5DE73BBD5389}" destId="{DEA2152E-727A-44CC-AE86-44D65397E50D}" srcOrd="2" destOrd="0" parTransId="{EF513B33-7720-4747-8CFB-6A32B20FAE7C}" sibTransId="{AC1340DE-FC8D-48AF-A8EC-6DF39358B311}"/>
    <dgm:cxn modelId="{2B25B9C8-7D09-4811-BBCB-7A623D2C1E82}" type="presOf" srcId="{508361B7-0C5F-488E-98E1-B09780E05D7E}" destId="{8AE715F1-2D58-48B0-AFE7-F96AD804E866}" srcOrd="0" destOrd="0" presId="urn:microsoft.com/office/officeart/2016/7/layout/RepeatingBendingProcessNew"/>
    <dgm:cxn modelId="{2F8F66EF-A0D0-475C-A66B-E7CCC2ABAFA0}" type="presOf" srcId="{B4755A46-277A-4291-BF2B-F7567C5C3CDC}" destId="{D7DC4E43-16B8-485E-90E7-C4D7938C179E}" srcOrd="0" destOrd="0" presId="urn:microsoft.com/office/officeart/2016/7/layout/RepeatingBendingProcessNew"/>
    <dgm:cxn modelId="{12EDCB1A-26FF-43D1-8C7B-282FACF499DA}" type="presParOf" srcId="{129C0688-A4A4-45F8-8A85-28C7E32C79AF}" destId="{F610A401-9702-4724-8364-CCA04F368D0D}" srcOrd="0" destOrd="0" presId="urn:microsoft.com/office/officeart/2016/7/layout/RepeatingBendingProcessNew"/>
    <dgm:cxn modelId="{F587681C-7D5D-4BA8-886E-1A19D651D1DF}" type="presParOf" srcId="{129C0688-A4A4-45F8-8A85-28C7E32C79AF}" destId="{8AE715F1-2D58-48B0-AFE7-F96AD804E866}" srcOrd="1" destOrd="0" presId="urn:microsoft.com/office/officeart/2016/7/layout/RepeatingBendingProcessNew"/>
    <dgm:cxn modelId="{D9C13FCD-49C6-4854-9731-AD8AD16E1922}" type="presParOf" srcId="{8AE715F1-2D58-48B0-AFE7-F96AD804E866}" destId="{45809A77-2A3C-4D7F-B286-3F81693B8F73}" srcOrd="0" destOrd="0" presId="urn:microsoft.com/office/officeart/2016/7/layout/RepeatingBendingProcessNew"/>
    <dgm:cxn modelId="{83141F94-240A-4BB6-9ABC-1CDA969B71D0}" type="presParOf" srcId="{129C0688-A4A4-45F8-8A85-28C7E32C79AF}" destId="{D7DC4E43-16B8-485E-90E7-C4D7938C179E}" srcOrd="2" destOrd="0" presId="urn:microsoft.com/office/officeart/2016/7/layout/RepeatingBendingProcessNew"/>
    <dgm:cxn modelId="{892C14A7-CB28-483E-8F22-A89FFCE8CAA9}" type="presParOf" srcId="{129C0688-A4A4-45F8-8A85-28C7E32C79AF}" destId="{CA6D8CD1-591B-4C7E-BFF4-6F9873601A2F}" srcOrd="3" destOrd="0" presId="urn:microsoft.com/office/officeart/2016/7/layout/RepeatingBendingProcessNew"/>
    <dgm:cxn modelId="{D3E3485A-7708-4EDC-B595-3DF14AA1ECB5}" type="presParOf" srcId="{CA6D8CD1-591B-4C7E-BFF4-6F9873601A2F}" destId="{2F905A11-6D13-46FE-B047-3CB2018100D5}" srcOrd="0" destOrd="0" presId="urn:microsoft.com/office/officeart/2016/7/layout/RepeatingBendingProcessNew"/>
    <dgm:cxn modelId="{E0B3D169-E532-4ED8-8E24-87235C9630AD}" type="presParOf" srcId="{129C0688-A4A4-45F8-8A85-28C7E32C79AF}" destId="{D686824C-D278-4467-B2B2-F7486788C25D}" srcOrd="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715F1-2D58-48B0-AFE7-F96AD804E866}">
      <dsp:nvSpPr>
        <dsp:cNvPr id="0" name=""/>
        <dsp:cNvSpPr/>
      </dsp:nvSpPr>
      <dsp:spPr>
        <a:xfrm>
          <a:off x="1802797" y="674574"/>
          <a:ext cx="3833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357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t-EE" sz="500" kern="1200"/>
        </a:p>
      </dsp:txBody>
      <dsp:txXfrm>
        <a:off x="1984127" y="718224"/>
        <a:ext cx="20697" cy="4139"/>
      </dsp:txXfrm>
    </dsp:sp>
    <dsp:sp modelId="{F610A401-9702-4724-8364-CCA04F368D0D}">
      <dsp:nvSpPr>
        <dsp:cNvPr id="0" name=""/>
        <dsp:cNvSpPr/>
      </dsp:nvSpPr>
      <dsp:spPr>
        <a:xfrm>
          <a:off x="4781" y="180349"/>
          <a:ext cx="1799816" cy="10798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193" tIns="92574" rIns="88193" bIns="9257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500" kern="1200"/>
            <a:t>Varustuskindluse norm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500" kern="1200"/>
            <a:t>(9h/a; 4.5 </a:t>
          </a:r>
          <a:r>
            <a:rPr lang="et-EE" sz="1500" kern="1200" err="1"/>
            <a:t>GWh</a:t>
          </a:r>
          <a:r>
            <a:rPr lang="et-EE" sz="1500" kern="1200"/>
            <a:t>/a)</a:t>
          </a:r>
        </a:p>
      </dsp:txBody>
      <dsp:txXfrm>
        <a:off x="4781" y="180349"/>
        <a:ext cx="1799816" cy="1079889"/>
      </dsp:txXfrm>
    </dsp:sp>
    <dsp:sp modelId="{CA6D8CD1-591B-4C7E-BFF4-6F9873601A2F}">
      <dsp:nvSpPr>
        <dsp:cNvPr id="0" name=""/>
        <dsp:cNvSpPr/>
      </dsp:nvSpPr>
      <dsp:spPr>
        <a:xfrm>
          <a:off x="4016572" y="674574"/>
          <a:ext cx="38335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357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t-EE" sz="500" kern="1200"/>
        </a:p>
      </dsp:txBody>
      <dsp:txXfrm>
        <a:off x="4197902" y="718224"/>
        <a:ext cx="20697" cy="4139"/>
      </dsp:txXfrm>
    </dsp:sp>
    <dsp:sp modelId="{D7DC4E43-16B8-485E-90E7-C4D7938C179E}">
      <dsp:nvSpPr>
        <dsp:cNvPr id="0" name=""/>
        <dsp:cNvSpPr/>
      </dsp:nvSpPr>
      <dsp:spPr>
        <a:xfrm>
          <a:off x="2218555" y="180349"/>
          <a:ext cx="1799816" cy="10798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193" tIns="92574" rIns="88193" bIns="9257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500" kern="1200"/>
            <a:t>Süsteemipiisavuse hinnang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500" kern="1200"/>
            <a:t>(igal aastal)</a:t>
          </a:r>
        </a:p>
      </dsp:txBody>
      <dsp:txXfrm>
        <a:off x="2218555" y="180349"/>
        <a:ext cx="1799816" cy="1079889"/>
      </dsp:txXfrm>
    </dsp:sp>
    <dsp:sp modelId="{D686824C-D278-4467-B2B2-F7486788C25D}">
      <dsp:nvSpPr>
        <dsp:cNvPr id="0" name=""/>
        <dsp:cNvSpPr/>
      </dsp:nvSpPr>
      <dsp:spPr>
        <a:xfrm>
          <a:off x="4432330" y="180349"/>
          <a:ext cx="1799816" cy="107988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193" tIns="92574" rIns="88193" bIns="92574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500" kern="1200" dirty="0"/>
            <a:t>Võimsusmehhanismi ettevalmistamine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500" kern="1200" dirty="0"/>
            <a:t>(strateegiline reserv)</a:t>
          </a:r>
        </a:p>
      </dsp:txBody>
      <dsp:txXfrm>
        <a:off x="4432330" y="180349"/>
        <a:ext cx="1799816" cy="1079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3587A-BBFA-D044-B2C1-9AB71767A3CC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1EB3D-B093-B04D-8A4C-071FB9661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60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1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t-EE" alt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t-EE" alt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endParaRPr lang="et-EE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defRPr>
            </a:lvl1pPr>
          </a:lstStyle>
          <a:p>
            <a:fld id="{9137B0FE-B827-43E6-9F1A-73A7AB4ED6CD}" type="slidenum">
              <a:rPr lang="et-EE" altLang="en-US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632586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137B0FE-B827-43E6-9F1A-73A7AB4ED6CD}" type="slidenum">
              <a:rPr lang="et-EE" altLang="en-US" smtClean="0"/>
              <a:pPr/>
              <a:t>1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851317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137B0FE-B827-43E6-9F1A-73A7AB4ED6CD}" type="slidenum">
              <a:rPr lang="et-EE" altLang="en-US" smtClean="0"/>
              <a:pPr/>
              <a:t>3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698279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137B0FE-B827-43E6-9F1A-73A7AB4ED6CD}" type="slidenum">
              <a:rPr lang="et-EE" altLang="en-US" smtClean="0"/>
              <a:pPr/>
              <a:t>7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825469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Just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highlight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There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more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projects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project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opportunities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the regioon: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Estonia has adopted MSP in May this year and the planning defines 1700 km2 offshore wind development areas. </a:t>
            </a:r>
            <a:endParaRPr lang="et-EE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Right now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there is still possible to submit additional applications on majority of the areas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1EB39-9C79-4BEB-BE64-66E5D38D78DB}" type="slidenum"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006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137B0FE-B827-43E6-9F1A-73A7AB4ED6CD}" type="slidenum">
              <a:rPr lang="et-EE" altLang="en-US" smtClean="0"/>
              <a:pPr/>
              <a:t>10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669099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Eestis tarbimine 3,5 </a:t>
            </a:r>
            <a:r>
              <a:rPr lang="et-EE" dirty="0" err="1"/>
              <a:t>TWh</a:t>
            </a:r>
            <a:r>
              <a:rPr lang="et-EE" dirty="0"/>
              <a:t>, tavapärane vähenemine ca 30% ja lisaks PKÕ ja diisli kasutamine Narvas ja Tallinnas.</a:t>
            </a:r>
          </a:p>
          <a:p>
            <a:r>
              <a:rPr lang="et-EE" dirty="0"/>
              <a:t>Lätis talvekuudel 800 MW elektritootmist.</a:t>
            </a:r>
          </a:p>
          <a:p>
            <a:r>
              <a:rPr lang="et-EE" dirty="0"/>
              <a:t>Leedus talvekuudel 650 MW elektritootmist.</a:t>
            </a:r>
          </a:p>
          <a:p>
            <a:r>
              <a:rPr lang="et-EE" dirty="0"/>
              <a:t>GIPL eksport 20 </a:t>
            </a:r>
            <a:r>
              <a:rPr lang="et-EE" dirty="0" err="1"/>
              <a:t>GWh</a:t>
            </a:r>
            <a:r>
              <a:rPr lang="et-EE" dirty="0"/>
              <a:t> päevas, vastavalt Amber </a:t>
            </a:r>
            <a:r>
              <a:rPr lang="et-EE" dirty="0" err="1"/>
              <a:t>Gridi</a:t>
            </a:r>
            <a:r>
              <a:rPr lang="et-EE" dirty="0"/>
              <a:t> infole.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EED2A0-111F-4086-BBEC-5830112C8D82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8381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03CA9-2693-406A-94F2-4A37AE4A2743}" type="slidenum">
              <a:rPr lang="et-EE" smtClean="0"/>
              <a:t>30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62021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16108-201E-4BD6-9457-303B56540E26}" type="slidenum">
              <a:rPr lang="et-EE" smtClean="0"/>
              <a:t>31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73791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032" y="1119509"/>
            <a:ext cx="9120188" cy="2381521"/>
          </a:xfrm>
        </p:spPr>
        <p:txBody>
          <a:bodyPr anchor="b"/>
          <a:lstStyle>
            <a:lvl1pPr algn="ctr">
              <a:defRPr sz="5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032" y="3592866"/>
            <a:ext cx="9120188" cy="1651546"/>
          </a:xfrm>
        </p:spPr>
        <p:txBody>
          <a:bodyPr/>
          <a:lstStyle>
            <a:lvl1pPr marL="0" indent="0" algn="ctr">
              <a:buNone/>
              <a:defRPr sz="2393"/>
            </a:lvl1pPr>
            <a:lvl2pPr marL="455999" indent="0" algn="ctr">
              <a:buNone/>
              <a:defRPr sz="1995"/>
            </a:lvl2pPr>
            <a:lvl3pPr marL="912000" indent="0" algn="ctr">
              <a:buNone/>
              <a:defRPr sz="1795"/>
            </a:lvl3pPr>
            <a:lvl4pPr marL="1368000" indent="0" algn="ctr">
              <a:buNone/>
              <a:defRPr sz="1596"/>
            </a:lvl4pPr>
            <a:lvl5pPr marL="1824000" indent="0" algn="ctr">
              <a:buNone/>
              <a:defRPr sz="1596"/>
            </a:lvl5pPr>
            <a:lvl6pPr marL="2279999" indent="0" algn="ctr">
              <a:buNone/>
              <a:defRPr sz="1596"/>
            </a:lvl6pPr>
            <a:lvl7pPr marL="2736000" indent="0" algn="ctr">
              <a:buNone/>
              <a:defRPr sz="1596"/>
            </a:lvl7pPr>
            <a:lvl8pPr marL="3191999" indent="0" algn="ctr">
              <a:buNone/>
              <a:defRPr sz="1596"/>
            </a:lvl8pPr>
            <a:lvl9pPr marL="3647999" indent="0" algn="ctr">
              <a:buNone/>
              <a:defRPr sz="15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lt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67" y="216000"/>
            <a:ext cx="4684369" cy="13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4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684" y="1705389"/>
            <a:ext cx="10488215" cy="2845473"/>
          </a:xfrm>
        </p:spPr>
        <p:txBody>
          <a:bodyPr anchor="b"/>
          <a:lstStyle>
            <a:lvl1pPr>
              <a:defRPr sz="59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684" y="4577782"/>
            <a:ext cx="10488215" cy="1496367"/>
          </a:xfrm>
        </p:spPr>
        <p:txBody>
          <a:bodyPr/>
          <a:lstStyle>
            <a:lvl1pPr marL="0" indent="0">
              <a:buNone/>
              <a:defRPr sz="2393">
                <a:solidFill>
                  <a:schemeClr val="tx1">
                    <a:tint val="75000"/>
                  </a:schemeClr>
                </a:solidFill>
              </a:defRPr>
            </a:lvl1pPr>
            <a:lvl2pPr marL="455999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000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000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000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799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000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19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79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62452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017" y="1820978"/>
            <a:ext cx="5168106" cy="43402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127" y="1820978"/>
            <a:ext cx="5168106" cy="43402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58712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601" y="364196"/>
            <a:ext cx="10488215" cy="1322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603" y="1676882"/>
            <a:ext cx="5144354" cy="821814"/>
          </a:xfrm>
        </p:spPr>
        <p:txBody>
          <a:bodyPr anchor="b"/>
          <a:lstStyle>
            <a:lvl1pPr marL="0" indent="0">
              <a:buNone/>
              <a:defRPr sz="2393" b="1"/>
            </a:lvl1pPr>
            <a:lvl2pPr marL="455999" indent="0">
              <a:buNone/>
              <a:defRPr sz="1995" b="1"/>
            </a:lvl2pPr>
            <a:lvl3pPr marL="912000" indent="0">
              <a:buNone/>
              <a:defRPr sz="1795" b="1"/>
            </a:lvl3pPr>
            <a:lvl4pPr marL="1368000" indent="0">
              <a:buNone/>
              <a:defRPr sz="1596" b="1"/>
            </a:lvl4pPr>
            <a:lvl5pPr marL="1824000" indent="0">
              <a:buNone/>
              <a:defRPr sz="1596" b="1"/>
            </a:lvl5pPr>
            <a:lvl6pPr marL="2279999" indent="0">
              <a:buNone/>
              <a:defRPr sz="1596" b="1"/>
            </a:lvl6pPr>
            <a:lvl7pPr marL="2736000" indent="0">
              <a:buNone/>
              <a:defRPr sz="1596" b="1"/>
            </a:lvl7pPr>
            <a:lvl8pPr marL="3191999" indent="0">
              <a:buNone/>
              <a:defRPr sz="1596" b="1"/>
            </a:lvl8pPr>
            <a:lvl9pPr marL="3647999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7603" y="2498697"/>
            <a:ext cx="5144354" cy="3675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127" y="1676882"/>
            <a:ext cx="5169690" cy="821814"/>
          </a:xfrm>
        </p:spPr>
        <p:txBody>
          <a:bodyPr anchor="b"/>
          <a:lstStyle>
            <a:lvl1pPr marL="0" indent="0">
              <a:buNone/>
              <a:defRPr sz="2393" b="1"/>
            </a:lvl1pPr>
            <a:lvl2pPr marL="455999" indent="0">
              <a:buNone/>
              <a:defRPr sz="1995" b="1"/>
            </a:lvl2pPr>
            <a:lvl3pPr marL="912000" indent="0">
              <a:buNone/>
              <a:defRPr sz="1795" b="1"/>
            </a:lvl3pPr>
            <a:lvl4pPr marL="1368000" indent="0">
              <a:buNone/>
              <a:defRPr sz="1596" b="1"/>
            </a:lvl4pPr>
            <a:lvl5pPr marL="1824000" indent="0">
              <a:buNone/>
              <a:defRPr sz="1596" b="1"/>
            </a:lvl5pPr>
            <a:lvl6pPr marL="2279999" indent="0">
              <a:buNone/>
              <a:defRPr sz="1596" b="1"/>
            </a:lvl6pPr>
            <a:lvl7pPr marL="2736000" indent="0">
              <a:buNone/>
              <a:defRPr sz="1596" b="1"/>
            </a:lvl7pPr>
            <a:lvl8pPr marL="3191999" indent="0">
              <a:buNone/>
              <a:defRPr sz="1596" b="1"/>
            </a:lvl8pPr>
            <a:lvl9pPr marL="3647999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127" y="2498697"/>
            <a:ext cx="5169690" cy="3675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91326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099934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1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601" y="456036"/>
            <a:ext cx="39219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9690" y="984911"/>
            <a:ext cx="6156128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3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601" y="2052164"/>
            <a:ext cx="39219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5999" indent="0">
              <a:buNone/>
              <a:defRPr sz="1396"/>
            </a:lvl2pPr>
            <a:lvl3pPr marL="912000" indent="0">
              <a:buNone/>
              <a:defRPr sz="1197"/>
            </a:lvl3pPr>
            <a:lvl4pPr marL="1368000" indent="0">
              <a:buNone/>
              <a:defRPr sz="997"/>
            </a:lvl4pPr>
            <a:lvl5pPr marL="1824000" indent="0">
              <a:buNone/>
              <a:defRPr sz="997"/>
            </a:lvl5pPr>
            <a:lvl6pPr marL="2279999" indent="0">
              <a:buNone/>
              <a:defRPr sz="997"/>
            </a:lvl6pPr>
            <a:lvl7pPr marL="2736000" indent="0">
              <a:buNone/>
              <a:defRPr sz="997"/>
            </a:lvl7pPr>
            <a:lvl8pPr marL="3191999" indent="0">
              <a:buNone/>
              <a:defRPr sz="997"/>
            </a:lvl8pPr>
            <a:lvl9pPr marL="3647999" indent="0">
              <a:buNone/>
              <a:defRPr sz="9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34977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601" y="456036"/>
            <a:ext cx="39219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9690" y="984911"/>
            <a:ext cx="6156128" cy="486121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5999" indent="0">
              <a:buNone/>
              <a:defRPr sz="2793"/>
            </a:lvl2pPr>
            <a:lvl3pPr marL="912000" indent="0">
              <a:buNone/>
              <a:defRPr sz="2393"/>
            </a:lvl3pPr>
            <a:lvl4pPr marL="1368000" indent="0">
              <a:buNone/>
              <a:defRPr sz="1995"/>
            </a:lvl4pPr>
            <a:lvl5pPr marL="1824000" indent="0">
              <a:buNone/>
              <a:defRPr sz="1995"/>
            </a:lvl5pPr>
            <a:lvl6pPr marL="2279999" indent="0">
              <a:buNone/>
              <a:defRPr sz="1995"/>
            </a:lvl6pPr>
            <a:lvl7pPr marL="2736000" indent="0">
              <a:buNone/>
              <a:defRPr sz="1995"/>
            </a:lvl7pPr>
            <a:lvl8pPr marL="3191999" indent="0">
              <a:buNone/>
              <a:defRPr sz="1995"/>
            </a:lvl8pPr>
            <a:lvl9pPr marL="3647999" indent="0">
              <a:buNone/>
              <a:defRPr sz="1995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601" y="2052164"/>
            <a:ext cx="39219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5999" indent="0">
              <a:buNone/>
              <a:defRPr sz="1396"/>
            </a:lvl2pPr>
            <a:lvl3pPr marL="912000" indent="0">
              <a:buNone/>
              <a:defRPr sz="1197"/>
            </a:lvl3pPr>
            <a:lvl4pPr marL="1368000" indent="0">
              <a:buNone/>
              <a:defRPr sz="997"/>
            </a:lvl4pPr>
            <a:lvl5pPr marL="1824000" indent="0">
              <a:buNone/>
              <a:defRPr sz="997"/>
            </a:lvl5pPr>
            <a:lvl6pPr marL="2279999" indent="0">
              <a:buNone/>
              <a:defRPr sz="997"/>
            </a:lvl6pPr>
            <a:lvl7pPr marL="2736000" indent="0">
              <a:buNone/>
              <a:defRPr sz="997"/>
            </a:lvl7pPr>
            <a:lvl8pPr marL="3191999" indent="0">
              <a:buNone/>
              <a:defRPr sz="997"/>
            </a:lvl8pPr>
            <a:lvl9pPr marL="3647999" indent="0">
              <a:buNone/>
              <a:defRPr sz="99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76039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102950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2180" y="364195"/>
            <a:ext cx="2622055" cy="57970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017" y="364195"/>
            <a:ext cx="7714160" cy="5797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542201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897101" y="2448011"/>
            <a:ext cx="9728699" cy="972269"/>
          </a:xfrm>
        </p:spPr>
        <p:txBody>
          <a:bodyPr tIns="86400" anchor="t" anchorCtr="0"/>
          <a:lstStyle>
            <a:lvl1pPr algn="l">
              <a:defRPr sz="5700"/>
            </a:lvl1pPr>
          </a:lstStyle>
          <a:p>
            <a:r>
              <a:rPr lang="et-EE" dirty="0"/>
              <a:t>Aitäh!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97101" y="3636293"/>
            <a:ext cx="9728699" cy="1728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2600" b="0"/>
            </a:lvl1pPr>
            <a:lvl2pPr marL="457211" indent="0" algn="ctr">
              <a:buNone/>
              <a:defRPr sz="2000"/>
            </a:lvl2pPr>
            <a:lvl3pPr marL="914420" indent="0" algn="ctr">
              <a:buNone/>
              <a:defRPr sz="1800"/>
            </a:lvl3pPr>
            <a:lvl4pPr marL="1371630" indent="0" algn="ctr">
              <a:buNone/>
              <a:defRPr sz="1600"/>
            </a:lvl4pPr>
            <a:lvl5pPr marL="1828841" indent="0" algn="ctr">
              <a:buNone/>
              <a:defRPr sz="1600"/>
            </a:lvl5pPr>
            <a:lvl6pPr marL="2286050" indent="0" algn="ctr">
              <a:buNone/>
              <a:defRPr sz="1600"/>
            </a:lvl6pPr>
            <a:lvl7pPr marL="2743258" indent="0" algn="ctr">
              <a:buNone/>
              <a:defRPr sz="1600"/>
            </a:lvl7pPr>
            <a:lvl8pPr marL="3200468" indent="0" algn="ctr">
              <a:buNone/>
              <a:defRPr sz="1600"/>
            </a:lvl8pPr>
            <a:lvl9pPr marL="3657678" indent="0" algn="ctr">
              <a:buNone/>
              <a:defRPr sz="1600"/>
            </a:lvl9pPr>
          </a:lstStyle>
          <a:p>
            <a:r>
              <a:rPr lang="et-EE" dirty="0"/>
              <a:t>Eesnimi Perenimi</a:t>
            </a:r>
          </a:p>
          <a:p>
            <a:r>
              <a:rPr lang="et-EE" dirty="0" err="1"/>
              <a:t>eesnimi@perenimi@amet.ee</a:t>
            </a:r>
            <a:endParaRPr lang="et-EE" dirty="0"/>
          </a:p>
          <a:p>
            <a:endParaRPr lang="et-EE" dirty="0"/>
          </a:p>
        </p:txBody>
      </p:sp>
      <p:pic>
        <p:nvPicPr>
          <p:cNvPr id="2" name="Pilt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64" y="216000"/>
            <a:ext cx="4681938" cy="13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0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6017" y="456039"/>
            <a:ext cx="10488216" cy="1040696"/>
          </a:xfrm>
        </p:spPr>
        <p:txBody>
          <a:bodyPr anchor="ctr">
            <a:noAutofit/>
          </a:bodyPr>
          <a:lstStyle>
            <a:lvl1pPr algn="l">
              <a:defRPr sz="43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836017" y="1719636"/>
            <a:ext cx="10488216" cy="3694209"/>
          </a:xfrm>
        </p:spPr>
        <p:txBody>
          <a:bodyPr>
            <a:normAutofit/>
          </a:bodyPr>
          <a:lstStyle>
            <a:lvl1pPr marL="341975" marR="0" indent="-341975" algn="l" defTabSz="9119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6E85"/>
              </a:buClr>
              <a:buSzTx/>
              <a:buFont typeface="Arial" charset="0"/>
              <a:buChar char="•"/>
              <a:tabLst/>
              <a:defRPr sz="2394">
                <a:solidFill>
                  <a:schemeClr val="bg2">
                    <a:lumMod val="50000"/>
                  </a:schemeClr>
                </a:solidFill>
              </a:defRPr>
            </a:lvl1pPr>
            <a:lvl2pPr marL="892934" indent="-446467">
              <a:buFont typeface="Arial" charset="0"/>
              <a:buChar char="•"/>
              <a:defRPr sz="2394">
                <a:solidFill>
                  <a:schemeClr val="bg2">
                    <a:lumMod val="50000"/>
                  </a:schemeClr>
                </a:solidFill>
              </a:defRPr>
            </a:lvl2pPr>
            <a:lvl3pPr marL="443300" indent="-354640">
              <a:buFont typeface="Arial" charset="0"/>
              <a:buChar char="•"/>
              <a:defRPr sz="2394">
                <a:solidFill>
                  <a:schemeClr val="bg2">
                    <a:lumMod val="50000"/>
                  </a:schemeClr>
                </a:solidFill>
              </a:defRPr>
            </a:lvl3pPr>
            <a:lvl4pPr marL="443300" indent="-354640">
              <a:buFont typeface="Arial" charset="0"/>
              <a:buChar char="•"/>
              <a:defRPr sz="2394">
                <a:solidFill>
                  <a:schemeClr val="bg2">
                    <a:lumMod val="50000"/>
                  </a:schemeClr>
                </a:solidFill>
              </a:defRPr>
            </a:lvl4pPr>
            <a:lvl5pPr marL="2051849" indent="-227984">
              <a:buFont typeface="Arial" charset="0"/>
              <a:buChar char="•"/>
              <a:defRPr sz="2394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0474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9980" y="540003"/>
            <a:ext cx="11145786" cy="1080000"/>
          </a:xfrm>
          <a:prstGeom prst="rect">
            <a:avLst/>
          </a:prstGeom>
        </p:spPr>
        <p:txBody>
          <a:bodyPr tIns="57148" anchor="t" anchorCtr="0"/>
          <a:lstStyle>
            <a:lvl1pPr>
              <a:defRPr sz="3790" b="1"/>
            </a:lvl1pPr>
          </a:lstStyle>
          <a:p>
            <a:r>
              <a:rPr lang="en-US" dirty="0" err="1"/>
              <a:t>Slaidi</a:t>
            </a:r>
            <a:r>
              <a:rPr lang="en-US" dirty="0"/>
              <a:t> </a:t>
            </a:r>
            <a:r>
              <a:rPr lang="en-US" dirty="0" err="1"/>
              <a:t>pealkiri</a:t>
            </a:r>
            <a:r>
              <a:rPr lang="en-US" dirty="0"/>
              <a:t> </a:t>
            </a:r>
            <a:r>
              <a:rPr lang="en-US" dirty="0" err="1"/>
              <a:t>vajadusel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kahel</a:t>
            </a:r>
            <a:r>
              <a:rPr lang="en-US" dirty="0"/>
              <a:t> real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idx="10"/>
          </p:nvPr>
        </p:nvSpPr>
        <p:spPr bwMode="auto">
          <a:xfrm>
            <a:off x="688066" y="1768303"/>
            <a:ext cx="11137699" cy="451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456008" indent="-456008" defTabSz="489260">
              <a:spcAft>
                <a:spcPts val="997"/>
              </a:spcAft>
              <a:buClr>
                <a:srgbClr val="0084D1"/>
              </a:buClr>
              <a:defRPr lang="en-GB" altLang="en-US" sz="3391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1pPr>
            <a:lvl2pPr marL="1070353" indent="-589011" defTabSz="446508">
              <a:spcAft>
                <a:spcPts val="598"/>
              </a:spcAft>
              <a:buFont typeface="Roboto Condensed" panose="02000000000000000000" pitchFamily="2" charset="0"/>
              <a:buChar char="–"/>
              <a:defRPr lang="en-GB" altLang="en-US" sz="2992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2pPr>
            <a:lvl3pPr marL="1792366" indent="-828098" defTabSz="340424">
              <a:spcAft>
                <a:spcPts val="598"/>
              </a:spcAft>
              <a:buClr>
                <a:srgbClr val="0084D1"/>
              </a:buClr>
              <a:defRPr lang="en-GB" altLang="en-US" sz="2494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3pPr>
            <a:lvl4pPr>
              <a:spcAft>
                <a:spcPts val="598"/>
              </a:spcAft>
              <a:defRPr lang="en-GB" altLang="en-US" sz="2095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4pPr>
            <a:lvl5pPr>
              <a:spcAft>
                <a:spcPts val="299"/>
              </a:spcAft>
              <a:defRPr lang="en-GB" altLang="en-US" sz="2095" kern="1200" dirty="0" smtClean="0">
                <a:solidFill>
                  <a:srgbClr val="00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5pPr>
          </a:lstStyle>
          <a:p>
            <a:pPr marL="456008" lvl="0" indent="-456008" algn="l" defTabSz="474216" rtl="0" fontAlgn="base" hangingPunct="0">
              <a:lnSpc>
                <a:spcPct val="110000"/>
              </a:lnSpc>
              <a:spcBef>
                <a:spcPct val="0"/>
              </a:spcBef>
              <a:spcAft>
                <a:spcPts val="997"/>
              </a:spcAft>
              <a:buClr>
                <a:srgbClr val="0084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n-US" dirty="0"/>
              <a:t>Click to edit the outline text format</a:t>
            </a:r>
          </a:p>
          <a:p>
            <a:pPr marL="938601" lvl="1" indent="-456008" algn="l" defTabSz="474216" rtl="0" fontAlgn="base" hangingPunct="0">
              <a:lnSpc>
                <a:spcPct val="110000"/>
              </a:lnSpc>
              <a:spcBef>
                <a:spcPct val="0"/>
              </a:spcBef>
              <a:spcAft>
                <a:spcPts val="598"/>
              </a:spcAft>
              <a:buClr>
                <a:srgbClr val="000000"/>
              </a:buClr>
              <a:buSzPct val="100000"/>
              <a:buFont typeface="Roboto Condensed" panose="02000000000000000000" pitchFamily="2" charset="0"/>
              <a:buChar char="–"/>
            </a:pPr>
            <a:r>
              <a:rPr lang="en-GB" altLang="en-US" dirty="0"/>
              <a:t>Second Outline Level</a:t>
            </a:r>
          </a:p>
          <a:p>
            <a:pPr marL="1307193" lvl="2" indent="-342005" algn="l" defTabSz="474216" rtl="0" fontAlgn="base" hangingPunct="0">
              <a:lnSpc>
                <a:spcPct val="110000"/>
              </a:lnSpc>
              <a:spcBef>
                <a:spcPct val="0"/>
              </a:spcBef>
              <a:spcAft>
                <a:spcPts val="598"/>
              </a:spcAft>
              <a:buClr>
                <a:srgbClr val="0084D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n-US" dirty="0"/>
              <a:t>Third Outline Level</a:t>
            </a:r>
          </a:p>
          <a:p>
            <a:pPr marL="1789786" lvl="3" indent="-342005" algn="l" defTabSz="474216" rtl="0" fontAlgn="base" hangingPunct="0">
              <a:lnSpc>
                <a:spcPct val="110000"/>
              </a:lnSpc>
              <a:spcBef>
                <a:spcPct val="0"/>
              </a:spcBef>
              <a:spcAft>
                <a:spcPts val="598"/>
              </a:spcAft>
              <a:buClr>
                <a:srgbClr val="000000"/>
              </a:buClr>
              <a:buSzPct val="100000"/>
              <a:buFont typeface="Roboto Condensed" panose="02000000000000000000" pitchFamily="2" charset="0"/>
              <a:buChar char="–"/>
            </a:pPr>
            <a:r>
              <a:rPr lang="en-GB" altLang="en-US" dirty="0"/>
              <a:t>Fourth Outline Level</a:t>
            </a:r>
          </a:p>
          <a:p>
            <a:pPr marL="2272379" lvl="4" indent="-342005" algn="l" defTabSz="474216" rtl="0" fontAlgn="base" hangingPunct="0">
              <a:lnSpc>
                <a:spcPct val="110000"/>
              </a:lnSpc>
              <a:spcBef>
                <a:spcPct val="0"/>
              </a:spcBef>
              <a:spcAft>
                <a:spcPts val="299"/>
              </a:spcAft>
              <a:buClr>
                <a:srgbClr val="000000"/>
              </a:buClr>
              <a:buSzPct val="100000"/>
              <a:buFont typeface="Roboto Condensed" panose="02000000000000000000" pitchFamily="2" charset="0"/>
              <a:buChar char="»"/>
            </a:pPr>
            <a:r>
              <a:rPr lang="en-GB" altLang="en-US" dirty="0"/>
              <a:t>Fifth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803834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019" y="364196"/>
            <a:ext cx="10488215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019" y="1820978"/>
            <a:ext cx="10488215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017" y="6340170"/>
            <a:ext cx="273605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8084" y="6340170"/>
            <a:ext cx="4104084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177" y="6340170"/>
            <a:ext cx="273605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857D3-8977-4B76-8A8E-76EC884CC3A4}" type="slidenum">
              <a:rPr lang="et-EE" altLang="en-US" smtClean="0"/>
              <a:pPr/>
              <a:t>‹#›</a:t>
            </a:fld>
            <a:endParaRPr lang="et-EE" altLang="en-US"/>
          </a:p>
        </p:txBody>
      </p:sp>
    </p:spTree>
    <p:extLst>
      <p:ext uri="{BB962C8B-B14F-4D97-AF65-F5344CB8AC3E}">
        <p14:creationId xmlns:p14="http://schemas.microsoft.com/office/powerpoint/2010/main" val="31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0" r:id="rId12"/>
    <p:sldLayoutId id="2147483677" r:id="rId13"/>
    <p:sldLayoutId id="2147483678" r:id="rId14"/>
  </p:sldLayoutIdLst>
  <p:txStyles>
    <p:titleStyle>
      <a:lvl1pPr algn="l" defTabSz="912000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01" indent="-228001" algn="l" defTabSz="912000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00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3" kern="1200">
          <a:solidFill>
            <a:schemeClr val="tx1"/>
          </a:solidFill>
          <a:latin typeface="+mn-lt"/>
          <a:ea typeface="+mn-ea"/>
          <a:cs typeface="+mn-cs"/>
        </a:defRPr>
      </a:lvl2pPr>
      <a:lvl3pPr marL="1139999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5999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1999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000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3999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000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5999" indent="-228001" algn="l" defTabSz="912000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5999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000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000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000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79999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000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1999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7999" algn="l" defTabSz="912000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timo.tatar@mkm.ee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" y="1476055"/>
            <a:ext cx="12160251" cy="5364485"/>
          </a:xfrm>
          <a:prstGeom prst="rect">
            <a:avLst/>
          </a:prstGeom>
          <a:solidFill>
            <a:srgbClr val="0185D1"/>
          </a:solidFill>
          <a:ln>
            <a:solidFill>
              <a:srgbClr val="0185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3660" y="2124125"/>
            <a:ext cx="9865087" cy="4176464"/>
          </a:xfrm>
        </p:spPr>
        <p:txBody>
          <a:bodyPr anchor="t">
            <a:normAutofit fontScale="90000"/>
          </a:bodyPr>
          <a:lstStyle/>
          <a:p>
            <a:r>
              <a:rPr lang="et-EE" b="1" i="0" dirty="0">
                <a:solidFill>
                  <a:srgbClr val="000000"/>
                </a:solidFill>
                <a:effectLst/>
                <a:latin typeface="Raleway" pitchFamily="2" charset="-70"/>
              </a:rPr>
              <a:t>Olukorrast energeetikamaastikul</a:t>
            </a:r>
            <a:br>
              <a:rPr lang="et-EE" b="1" i="0" dirty="0">
                <a:solidFill>
                  <a:srgbClr val="000000"/>
                </a:solidFill>
                <a:effectLst/>
                <a:latin typeface="Raleway" pitchFamily="2" charset="-70"/>
              </a:rPr>
            </a:br>
            <a:br>
              <a:rPr lang="et-EE" b="1" i="0" dirty="0">
                <a:solidFill>
                  <a:srgbClr val="000000"/>
                </a:solidFill>
                <a:effectLst/>
                <a:latin typeface="Raleway" pitchFamily="2" charset="-70"/>
              </a:rPr>
            </a:br>
            <a:r>
              <a:rPr lang="et-EE" sz="40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energeetika veteranidele</a:t>
            </a:r>
            <a:br>
              <a:rPr lang="et-EE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</a:br>
            <a:br>
              <a:rPr lang="et-EE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t-EE" sz="27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Timo Tatar</a:t>
            </a:r>
            <a:br>
              <a:rPr lang="et-EE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</a:br>
            <a:br>
              <a:rPr lang="et-EE" sz="2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t-EE" sz="2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17. jaanuar 2023</a:t>
            </a:r>
            <a:endParaRPr lang="en-US" sz="22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15629" y="2124125"/>
            <a:ext cx="0" cy="237626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022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4BF619-563C-4A66-91FB-2D87974DD9AA}"/>
              </a:ext>
            </a:extLst>
          </p:cNvPr>
          <p:cNvSpPr txBox="1"/>
          <p:nvPr/>
        </p:nvSpPr>
        <p:spPr>
          <a:xfrm>
            <a:off x="4885318" y="1843466"/>
            <a:ext cx="3071610" cy="611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latin typeface="Helvetica" pitchFamily="2" charset="0"/>
              </a:rPr>
              <a:t>Taastuvenergia soojuses 57,9% </a:t>
            </a:r>
          </a:p>
          <a:p>
            <a:r>
              <a:rPr lang="et-EE" sz="1600" dirty="0">
                <a:latin typeface="Helvetica" pitchFamily="2" charset="0"/>
              </a:rPr>
              <a:t>	</a:t>
            </a:r>
            <a:r>
              <a:rPr lang="et-EE" sz="1600" b="1" dirty="0">
                <a:latin typeface="Helvetica" pitchFamily="2" charset="0"/>
              </a:rPr>
              <a:t>2. koht </a:t>
            </a:r>
            <a:r>
              <a:rPr lang="et-EE" sz="1600" b="1" dirty="0" err="1">
                <a:latin typeface="Helvetica" pitchFamily="2" charset="0"/>
              </a:rPr>
              <a:t>EL-s</a:t>
            </a:r>
            <a:endParaRPr lang="et-EE" sz="1600" b="1" dirty="0">
              <a:solidFill>
                <a:srgbClr val="FF0000"/>
              </a:solidFill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A765F-844C-41DA-B47B-A746082E0D97}"/>
              </a:ext>
            </a:extLst>
          </p:cNvPr>
          <p:cNvSpPr txBox="1"/>
          <p:nvPr/>
        </p:nvSpPr>
        <p:spPr>
          <a:xfrm>
            <a:off x="87722" y="1229064"/>
            <a:ext cx="4226627" cy="611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latin typeface="Helvetica" pitchFamily="2" charset="0"/>
              </a:rPr>
              <a:t>Taastuvenergia osakaal tarbimises </a:t>
            </a:r>
            <a:r>
              <a:rPr lang="et-EE" sz="1600" b="1" dirty="0">
                <a:latin typeface="Helvetica" pitchFamily="2" charset="0"/>
              </a:rPr>
              <a:t>8. koht</a:t>
            </a:r>
            <a:r>
              <a:rPr lang="et-EE" sz="1600" dirty="0">
                <a:latin typeface="Helvetica" pitchFamily="2" charset="0"/>
              </a:rPr>
              <a:t> </a:t>
            </a:r>
          </a:p>
          <a:p>
            <a:pPr algn="ctr"/>
            <a:r>
              <a:rPr lang="et-EE" sz="1600" dirty="0">
                <a:latin typeface="Helvetica" pitchFamily="2" charset="0"/>
              </a:rPr>
              <a:t>(2021. aastal 38% </a:t>
            </a:r>
            <a:r>
              <a:rPr lang="et-EE" sz="1600" b="1" dirty="0">
                <a:latin typeface="Helvetica" pitchFamily="2" charset="0"/>
              </a:rPr>
              <a:t>4. koht </a:t>
            </a:r>
            <a:r>
              <a:rPr lang="et-EE" sz="1600" b="1" dirty="0" err="1">
                <a:latin typeface="Helvetica" pitchFamily="2" charset="0"/>
              </a:rPr>
              <a:t>EL-s</a:t>
            </a:r>
            <a:r>
              <a:rPr lang="et-EE" sz="1600" dirty="0">
                <a:latin typeface="Helvetica" pitchFamily="2" charset="0"/>
              </a:rPr>
              <a:t>)</a:t>
            </a:r>
            <a:endParaRPr lang="et-EE" sz="1600" dirty="0">
              <a:solidFill>
                <a:srgbClr val="FF0000"/>
              </a:solidFill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658215-E7DB-457A-9B73-643018CE1F7C}"/>
              </a:ext>
            </a:extLst>
          </p:cNvPr>
          <p:cNvSpPr txBox="1"/>
          <p:nvPr/>
        </p:nvSpPr>
        <p:spPr>
          <a:xfrm>
            <a:off x="4885319" y="6043264"/>
            <a:ext cx="2949891" cy="611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latin typeface="Helvetica" pitchFamily="2" charset="0"/>
              </a:rPr>
              <a:t>Taastuvenergia elektris 29,2% </a:t>
            </a:r>
          </a:p>
          <a:p>
            <a:r>
              <a:rPr lang="et-EE" sz="1600" dirty="0">
                <a:latin typeface="Helvetica" pitchFamily="2" charset="0"/>
              </a:rPr>
              <a:t>	</a:t>
            </a:r>
            <a:r>
              <a:rPr lang="et-EE" sz="1600" b="1" dirty="0">
                <a:latin typeface="Helvetica" pitchFamily="2" charset="0"/>
              </a:rPr>
              <a:t>15. koht</a:t>
            </a:r>
            <a:r>
              <a:rPr lang="et-EE" sz="1600" dirty="0">
                <a:latin typeface="Helvetica" pitchFamily="2" charset="0"/>
              </a:rPr>
              <a:t> </a:t>
            </a:r>
            <a:r>
              <a:rPr lang="et-EE" sz="1600" b="1" dirty="0" err="1">
                <a:latin typeface="Helvetica" pitchFamily="2" charset="0"/>
              </a:rPr>
              <a:t>EL-s</a:t>
            </a:r>
            <a:endParaRPr lang="et-EE" sz="1600" b="1" dirty="0">
              <a:solidFill>
                <a:srgbClr val="FF0000"/>
              </a:solidFill>
              <a:latin typeface="Helvetica" pitchFamily="2" charset="0"/>
            </a:endParaRPr>
          </a:p>
        </p:txBody>
      </p:sp>
      <p:pic>
        <p:nvPicPr>
          <p:cNvPr id="6" name="Picture 2" descr="Bar chart, renewable energy used for heating and cooling, percentage of gross final energy consumption for heating and cooling, 2020 data, EU Member States and EFTA countries">
            <a:extLst>
              <a:ext uri="{FF2B5EF4-FFF2-40B4-BE49-F238E27FC236}">
                <a16:creationId xmlns:a16="http://schemas.microsoft.com/office/drawing/2014/main" id="{46B59DDC-8B56-4BE2-918A-3763F93503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t="3338" r="1" b="9074"/>
          <a:stretch/>
        </p:blipFill>
        <p:spPr bwMode="auto">
          <a:xfrm>
            <a:off x="8067560" y="399"/>
            <a:ext cx="4084320" cy="255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Bar chart, energy from renewable sources in transport, percentage of gross final energy consumption, EU Member States and EFTA countries, 2020 data">
            <a:extLst>
              <a:ext uri="{FF2B5EF4-FFF2-40B4-BE49-F238E27FC236}">
                <a16:creationId xmlns:a16="http://schemas.microsoft.com/office/drawing/2014/main" id="{08446AC2-FF43-40DA-B9D2-3602F0C6A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t="3912" r="1" b="6207"/>
          <a:stretch/>
        </p:blipFill>
        <p:spPr bwMode="auto">
          <a:xfrm>
            <a:off x="8059718" y="2554018"/>
            <a:ext cx="4084320" cy="222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AE832B-7349-4599-A88B-5D2BC1407B6E}"/>
              </a:ext>
            </a:extLst>
          </p:cNvPr>
          <p:cNvSpPr txBox="1"/>
          <p:nvPr/>
        </p:nvSpPr>
        <p:spPr>
          <a:xfrm>
            <a:off x="4753563" y="3966050"/>
            <a:ext cx="3306155" cy="611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>
                <a:latin typeface="Helvetica" pitchFamily="2" charset="0"/>
              </a:rPr>
              <a:t>Taastuvenergia transpordis 12,2% </a:t>
            </a:r>
          </a:p>
          <a:p>
            <a:r>
              <a:rPr lang="et-EE" sz="1600" dirty="0">
                <a:latin typeface="Helvetica" pitchFamily="2" charset="0"/>
              </a:rPr>
              <a:t>	</a:t>
            </a:r>
            <a:r>
              <a:rPr lang="et-EE" sz="1600" b="1" dirty="0">
                <a:latin typeface="Helvetica" pitchFamily="2" charset="0"/>
              </a:rPr>
              <a:t>5. koht </a:t>
            </a:r>
            <a:r>
              <a:rPr lang="et-EE" sz="1600" b="1" dirty="0" err="1">
                <a:latin typeface="Helvetica" pitchFamily="2" charset="0"/>
              </a:rPr>
              <a:t>EL-s</a:t>
            </a:r>
            <a:endParaRPr lang="et-EE" sz="1600" b="1" dirty="0">
              <a:solidFill>
                <a:srgbClr val="FF0000"/>
              </a:solidFill>
              <a:latin typeface="Helvetica" pitchFamily="2" charset="0"/>
            </a:endParaRPr>
          </a:p>
        </p:txBody>
      </p:sp>
      <p:pic>
        <p:nvPicPr>
          <p:cNvPr id="1030" name="Picture 6" descr="Bar Chart, Electricity from renewable sources, percentage of total gross electricity consumption, 2020 data, EU Member States and EFTA countries">
            <a:extLst>
              <a:ext uri="{FF2B5EF4-FFF2-40B4-BE49-F238E27FC236}">
                <a16:creationId xmlns:a16="http://schemas.microsoft.com/office/drawing/2014/main" id="{977D60AC-870A-41A5-8FAE-605775AAF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7" t="2432" r="2" b="9494"/>
          <a:stretch/>
        </p:blipFill>
        <p:spPr bwMode="auto">
          <a:xfrm>
            <a:off x="8067559" y="4721874"/>
            <a:ext cx="4072489" cy="217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fographic, renewable energy in 2020, by percentage of gross final energy production and 2020 targets, EU Member States and EFTA countries">
            <a:extLst>
              <a:ext uri="{FF2B5EF4-FFF2-40B4-BE49-F238E27FC236}">
                <a16:creationId xmlns:a16="http://schemas.microsoft.com/office/drawing/2014/main" id="{D5528B1F-9A04-408A-A448-DE37AE27D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2" y="1875211"/>
            <a:ext cx="4115605" cy="496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ar Emoji Icon - Fiat 500 Icon (1600x1600), Png Download">
            <a:extLst>
              <a:ext uri="{FF2B5EF4-FFF2-40B4-BE49-F238E27FC236}">
                <a16:creationId xmlns:a16="http://schemas.microsoft.com/office/drawing/2014/main" id="{23A0022B-0D50-4A6E-971D-6C083710F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71" y="3494631"/>
            <a:ext cx="887937" cy="50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687491F-2636-439F-A526-B14EBB6DA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76" y="3415520"/>
            <a:ext cx="9499" cy="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Electric Emoji Minimal (Pink)&amp;quot; Kids T-Shirt by jezkemp | Redbubble">
            <a:extLst>
              <a:ext uri="{FF2B5EF4-FFF2-40B4-BE49-F238E27FC236}">
                <a16:creationId xmlns:a16="http://schemas.microsoft.com/office/drawing/2014/main" id="{FD260781-D134-48DA-A3AE-B9B57CAD4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584" y="5406909"/>
            <a:ext cx="580108" cy="77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FBAFB628-F14A-4BA2-A5AA-96924BA1E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75" y="1223908"/>
            <a:ext cx="559276" cy="67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3">
            <a:extLst>
              <a:ext uri="{FF2B5EF4-FFF2-40B4-BE49-F238E27FC236}">
                <a16:creationId xmlns:a16="http://schemas.microsoft.com/office/drawing/2014/main" id="{F8CF013E-F0C0-DA43-B995-5B96710E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64" y="302763"/>
            <a:ext cx="7738146" cy="616523"/>
          </a:xfrm>
        </p:spPr>
        <p:txBody>
          <a:bodyPr>
            <a:noAutofit/>
          </a:bodyPr>
          <a:lstStyle/>
          <a:p>
            <a:r>
              <a:rPr lang="et-EE" sz="4000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Kuhu senine energiapoliitika meid toonud on?</a:t>
            </a:r>
            <a:endParaRPr lang="en-US" sz="4000" dirty="0">
              <a:latin typeface="Helvetica" pitchFamily="2" charset="0"/>
              <a:ea typeface="Roboto Condensed Light" panose="02000000000000000000" pitchFamily="2" charset="0"/>
              <a:cs typeface="Helvetica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9E3118E-9AAD-2F49-AD63-CD2F29B96D34}"/>
              </a:ext>
            </a:extLst>
          </p:cNvPr>
          <p:cNvCxnSpPr/>
          <p:nvPr/>
        </p:nvCxnSpPr>
        <p:spPr bwMode="auto">
          <a:xfrm>
            <a:off x="128076" y="1116147"/>
            <a:ext cx="712837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4862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23383" y="772544"/>
            <a:ext cx="7034486" cy="909281"/>
          </a:xfrm>
        </p:spPr>
        <p:txBody>
          <a:bodyPr>
            <a:noAutofit/>
          </a:bodyPr>
          <a:lstStyle/>
          <a:p>
            <a:r>
              <a:rPr lang="et-EE" sz="2590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Eesti energeetika eesmärgid aastaks 2030</a:t>
            </a:r>
            <a:endParaRPr lang="en-US" sz="2590" dirty="0">
              <a:latin typeface="Helvetica" pitchFamily="2" charset="0"/>
              <a:ea typeface="Roboto Condensed Light" panose="02000000000000000000" pitchFamily="2" charset="0"/>
              <a:cs typeface="Helvetica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23382" y="2061575"/>
            <a:ext cx="9125295" cy="4094997"/>
          </a:xfrm>
          <a:ln>
            <a:noFill/>
          </a:ln>
        </p:spPr>
        <p:txBody>
          <a:bodyPr>
            <a:normAutofit/>
          </a:bodyPr>
          <a:lstStyle/>
          <a:p>
            <a:r>
              <a:rPr lang="et-EE" sz="2368" b="1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Taastuvenergia osakaal energia lõpptarbimises 65%</a:t>
            </a:r>
            <a:endParaRPr lang="en-US" sz="2368" b="1" dirty="0">
              <a:solidFill>
                <a:srgbClr val="FF0000"/>
              </a:solidFill>
              <a:latin typeface="Helvetica" pitchFamily="2" charset="0"/>
              <a:ea typeface="Roboto Condensed Light" panose="02000000000000000000" pitchFamily="2" charset="0"/>
              <a:cs typeface="Helvetica" panose="020B0604020202020204" pitchFamily="34" charset="0"/>
            </a:endParaRPr>
          </a:p>
          <a:p>
            <a:pPr lvl="1"/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Taastuvelektri toodang lõpptarbimise suhtes </a:t>
            </a:r>
            <a:r>
              <a:rPr lang="en-US" sz="1376" b="1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100%</a:t>
            </a:r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 (2021 – 29,3%)</a:t>
            </a:r>
            <a:endParaRPr lang="en-US" sz="1376" dirty="0">
              <a:latin typeface="Helvetica" pitchFamily="2" charset="0"/>
              <a:ea typeface="Roboto Condensed Light" panose="02000000000000000000" pitchFamily="2" charset="0"/>
              <a:cs typeface="Helvetica" panose="020B0604020202020204" pitchFamily="34" charset="0"/>
            </a:endParaRPr>
          </a:p>
          <a:p>
            <a:pPr lvl="1"/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Taastuvenergia osakaal hoonete küttes </a:t>
            </a:r>
            <a:r>
              <a:rPr lang="en-US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63% (20</a:t>
            </a:r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21</a:t>
            </a:r>
            <a:r>
              <a:rPr lang="en-US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 – </a:t>
            </a:r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61,3</a:t>
            </a:r>
            <a:r>
              <a:rPr lang="en-US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%)</a:t>
            </a:r>
          </a:p>
          <a:p>
            <a:pPr lvl="1"/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Taastuvenergia osakaal </a:t>
            </a:r>
            <a:r>
              <a:rPr lang="en-US" sz="1376" dirty="0" err="1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transp</a:t>
            </a:r>
            <a:r>
              <a:rPr lang="et-EE" sz="1376" dirty="0" err="1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ordis</a:t>
            </a:r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n-US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14% (20</a:t>
            </a:r>
            <a:r>
              <a:rPr lang="et-EE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21 – 8,6</a:t>
            </a:r>
            <a:r>
              <a:rPr lang="en-US" sz="1376" dirty="0">
                <a:latin typeface="Helvetica" pitchFamily="2" charset="0"/>
                <a:ea typeface="Roboto Condensed Light" panose="02000000000000000000" pitchFamily="2" charset="0"/>
                <a:cs typeface="Helvetica" panose="020B0604020202020204" pitchFamily="34" charset="0"/>
              </a:rPr>
              <a:t>%)</a:t>
            </a:r>
          </a:p>
          <a:p>
            <a:endParaRPr lang="en-US" sz="2368" b="1" dirty="0">
              <a:latin typeface="Helvetica" pitchFamily="2" charset="0"/>
              <a:ea typeface="Roboto Condensed Light" panose="02000000000000000000" pitchFamily="2" charset="0"/>
              <a:cs typeface="Helvetica" charset="0"/>
            </a:endParaRPr>
          </a:p>
          <a:p>
            <a:r>
              <a:rPr lang="et-EE" sz="2368" b="1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Energiatõhususe suurendamine</a:t>
            </a:r>
          </a:p>
          <a:p>
            <a:pPr lvl="1"/>
            <a:r>
              <a:rPr lang="et-EE" sz="1600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Energia lõpptarbimine tänasel tasemel (32 </a:t>
            </a:r>
            <a:r>
              <a:rPr lang="et-EE" sz="1600" dirty="0" err="1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TWh</a:t>
            </a:r>
            <a:r>
              <a:rPr lang="et-EE" sz="1600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)</a:t>
            </a:r>
          </a:p>
          <a:p>
            <a:endParaRPr lang="en-US" sz="2368" b="1" dirty="0">
              <a:latin typeface="Helvetica" pitchFamily="2" charset="0"/>
              <a:ea typeface="Roboto Condensed Light" panose="02000000000000000000" pitchFamily="2" charset="0"/>
              <a:cs typeface="Helvetica" charset="0"/>
            </a:endParaRPr>
          </a:p>
          <a:p>
            <a:r>
              <a:rPr lang="et-EE" sz="2368" b="1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Varustuskindluse ja energiajulgeoleku tugevdamine</a:t>
            </a:r>
          </a:p>
          <a:p>
            <a:pPr lvl="1"/>
            <a:r>
              <a:rPr lang="et-EE" sz="1600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Juhitavate võimsuste strateegilise reservi loomine</a:t>
            </a:r>
            <a:endParaRPr lang="en-US" sz="1600" dirty="0">
              <a:latin typeface="Helvetica" pitchFamily="2" charset="0"/>
              <a:ea typeface="Roboto Condensed Light" panose="02000000000000000000" pitchFamily="2" charset="0"/>
              <a:cs typeface="Helvetic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870" y="962418"/>
            <a:ext cx="1865205" cy="74608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1923384" y="1871699"/>
            <a:ext cx="527586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0207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D58F-41B9-4BC7-A123-5BBA971A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53" y="189393"/>
            <a:ext cx="11515060" cy="1322111"/>
          </a:xfrm>
        </p:spPr>
        <p:txBody>
          <a:bodyPr>
            <a:normAutofit/>
          </a:bodyPr>
          <a:lstStyle/>
          <a:p>
            <a:pPr algn="ctr"/>
            <a:r>
              <a:rPr lang="et-EE" sz="3192" b="1">
                <a:latin typeface="Calibri" panose="020F0502020204030204" pitchFamily="34" charset="0"/>
                <a:cs typeface="Calibri" panose="020F0502020204030204" pitchFamily="34" charset="0"/>
              </a:rPr>
              <a:t>Eesti katab oma elektritarbimise kõrgete elektri hindade ajal.</a:t>
            </a:r>
            <a:br>
              <a:rPr lang="et-EE" sz="3192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t-EE" sz="3192" b="1">
                <a:latin typeface="Calibri" panose="020F0502020204030204" pitchFamily="34" charset="0"/>
                <a:cs typeface="Calibri" panose="020F0502020204030204" pitchFamily="34" charset="0"/>
              </a:rPr>
              <a:t>Vaja on tootmist, mis suudaks konkureerida madalate hindade ajal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850D850-51F8-4BD6-8962-5C8708CA8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45" t="9878" r="1406" b="13528"/>
          <a:stretch/>
        </p:blipFill>
        <p:spPr>
          <a:xfrm>
            <a:off x="1989860" y="1901047"/>
            <a:ext cx="9854540" cy="2338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E96884-1121-468C-BB65-EB865D328278}"/>
              </a:ext>
            </a:extLst>
          </p:cNvPr>
          <p:cNvSpPr txBox="1"/>
          <p:nvPr/>
        </p:nvSpPr>
        <p:spPr>
          <a:xfrm>
            <a:off x="218793" y="2624695"/>
            <a:ext cx="17710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/>
              <a:t>03.01.22 Eesti hinnapiirkonna keskmine hind </a:t>
            </a:r>
            <a:r>
              <a:rPr lang="et-EE" b="1"/>
              <a:t>91 €/MWh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352366-C7F6-420E-8F9D-7B86C78E7E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4" t="21071"/>
          <a:stretch/>
        </p:blipFill>
        <p:spPr>
          <a:xfrm>
            <a:off x="2035263" y="4565855"/>
            <a:ext cx="9763733" cy="21025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9B5A69-C63C-4818-B98A-DB190E0D68D9}"/>
              </a:ext>
            </a:extLst>
          </p:cNvPr>
          <p:cNvSpPr txBox="1"/>
          <p:nvPr/>
        </p:nvSpPr>
        <p:spPr>
          <a:xfrm>
            <a:off x="218793" y="4810345"/>
            <a:ext cx="18447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/>
              <a:t>21.12.21 Eesti hinnapiirkonna keskmine hind </a:t>
            </a:r>
            <a:r>
              <a:rPr lang="et-EE" b="1"/>
              <a:t>406 €/MWh</a:t>
            </a:r>
          </a:p>
        </p:txBody>
      </p:sp>
      <p:sp>
        <p:nvSpPr>
          <p:cNvPr id="3" name="Jutumull: ümarnurk-ristkülik 2">
            <a:extLst>
              <a:ext uri="{FF2B5EF4-FFF2-40B4-BE49-F238E27FC236}">
                <a16:creationId xmlns:a16="http://schemas.microsoft.com/office/drawing/2014/main" id="{D9A9A959-4FC1-4978-A962-792AE09C154B}"/>
              </a:ext>
            </a:extLst>
          </p:cNvPr>
          <p:cNvSpPr/>
          <p:nvPr/>
        </p:nvSpPr>
        <p:spPr>
          <a:xfrm>
            <a:off x="2584054" y="4175597"/>
            <a:ext cx="1084605" cy="60959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1097">
                <a:cs typeface="Calibri"/>
              </a:rPr>
              <a:t>Eesti tiputarbimine 1560 MW</a:t>
            </a:r>
          </a:p>
        </p:txBody>
      </p:sp>
    </p:spTree>
    <p:extLst>
      <p:ext uri="{BB962C8B-B14F-4D97-AF65-F5344CB8AC3E}">
        <p14:creationId xmlns:p14="http://schemas.microsoft.com/office/powerpoint/2010/main" val="212373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1537F-E0E1-D5AC-ACD2-E6B991FA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dirty="0"/>
              <a:t>Näide tänasest: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E84F98-8430-F1B2-B751-06D15E846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1356" y="1820863"/>
            <a:ext cx="7197539" cy="4340225"/>
          </a:xfrm>
        </p:spPr>
      </p:pic>
    </p:spTree>
    <p:extLst>
      <p:ext uri="{BB962C8B-B14F-4D97-AF65-F5344CB8AC3E}">
        <p14:creationId xmlns:p14="http://schemas.microsoft.com/office/powerpoint/2010/main" val="2631276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7E48D-C0B0-4E26-A500-B042742C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40" y="265547"/>
            <a:ext cx="3982991" cy="1265167"/>
          </a:xfrm>
          <a:noFill/>
          <a:ln w="19050">
            <a:solidFill>
              <a:schemeClr val="tx1"/>
            </a:solidFill>
          </a:ln>
        </p:spPr>
        <p:txBody>
          <a:bodyPr vert="horz" wrap="square" lIns="91202" tIns="45601" rIns="91202" bIns="45601" rtlCol="0" anchor="ctr">
            <a:normAutofit/>
          </a:bodyPr>
          <a:lstStyle/>
          <a:p>
            <a:r>
              <a:rPr lang="en-US" sz="3591" b="1" dirty="0" err="1">
                <a:latin typeface="Calibri" panose="020F0502020204030204" pitchFamily="34" charset="0"/>
                <a:cs typeface="Calibri" panose="020F0502020204030204" pitchFamily="34" charset="0"/>
              </a:rPr>
              <a:t>Millised</a:t>
            </a:r>
            <a:r>
              <a:rPr lang="en-US" sz="3591" b="1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en-US" sz="3591" b="1" dirty="0" err="1">
                <a:latin typeface="Calibri" panose="020F0502020204030204" pitchFamily="34" charset="0"/>
                <a:cs typeface="Calibri" panose="020F0502020204030204" pitchFamily="34" charset="0"/>
              </a:rPr>
              <a:t>valikud</a:t>
            </a:r>
            <a:r>
              <a:rPr lang="en-US" sz="3591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6" name="Pilt 6">
            <a:extLst>
              <a:ext uri="{FF2B5EF4-FFF2-40B4-BE49-F238E27FC236}">
                <a16:creationId xmlns:a16="http://schemas.microsoft.com/office/drawing/2014/main" id="{BECE8BE3-BE33-48AC-B779-34A789E6A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6221" y="641990"/>
            <a:ext cx="6129981" cy="53961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45D5BE-4190-4E14-B9EE-A630E319FCCD}"/>
              </a:ext>
            </a:extLst>
          </p:cNvPr>
          <p:cNvSpPr txBox="1"/>
          <p:nvPr/>
        </p:nvSpPr>
        <p:spPr>
          <a:xfrm>
            <a:off x="187316" y="1762783"/>
            <a:ext cx="4960152" cy="4275317"/>
          </a:xfrm>
          <a:prstGeom prst="rect">
            <a:avLst/>
          </a:prstGeom>
        </p:spPr>
        <p:txBody>
          <a:bodyPr vert="horz" lIns="91202" tIns="45601" rIns="91202" bIns="45601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598"/>
              </a:spcAft>
            </a:pPr>
            <a:r>
              <a:rPr lang="en-US" sz="1995" dirty="0" err="1"/>
              <a:t>Levinumate</a:t>
            </a:r>
            <a:r>
              <a:rPr lang="en-US" sz="1995" dirty="0"/>
              <a:t> </a:t>
            </a:r>
            <a:r>
              <a:rPr lang="en-US" sz="1995" dirty="0" err="1"/>
              <a:t>tehnoloogiate</a:t>
            </a:r>
            <a:r>
              <a:rPr lang="en-US" sz="1995" dirty="0"/>
              <a:t> </a:t>
            </a:r>
            <a:r>
              <a:rPr lang="en-US" sz="1995" dirty="0" err="1"/>
              <a:t>tootmiskulud</a:t>
            </a:r>
            <a:r>
              <a:rPr lang="en-US" sz="1995" dirty="0"/>
              <a:t> (</a:t>
            </a:r>
            <a:r>
              <a:rPr lang="en-US" sz="1995" dirty="0" err="1"/>
              <a:t>tänased</a:t>
            </a:r>
            <a:r>
              <a:rPr lang="en-US" sz="1995" dirty="0"/>
              <a:t> </a:t>
            </a:r>
            <a:r>
              <a:rPr lang="en-US" sz="1995" dirty="0" err="1"/>
              <a:t>hinnad</a:t>
            </a:r>
            <a:r>
              <a:rPr lang="en-US" sz="1995" dirty="0"/>
              <a:t>):</a:t>
            </a:r>
            <a:endParaRPr lang="et-EE" sz="1995" dirty="0">
              <a:cs typeface="Calibri"/>
            </a:endParaRPr>
          </a:p>
          <a:p>
            <a:pPr indent="-228006">
              <a:lnSpc>
                <a:spcPct val="90000"/>
              </a:lnSpc>
              <a:spcAft>
                <a:spcPts val="598"/>
              </a:spcAft>
              <a:buFont typeface="Arial" panose="020B0604020202020204" pitchFamily="34" charset="0"/>
              <a:buChar char="•"/>
            </a:pPr>
            <a:endParaRPr lang="en-US" sz="1995" dirty="0">
              <a:cs typeface="Calibri"/>
            </a:endParaRP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b="1" dirty="0" err="1">
                <a:cs typeface="Calibri" panose="020F0502020204030204"/>
              </a:rPr>
              <a:t>Maismaatuulepark</a:t>
            </a:r>
            <a:r>
              <a:rPr lang="et-EE" sz="1995" b="1" dirty="0">
                <a:cs typeface="Calibri" panose="020F0502020204030204"/>
              </a:rPr>
              <a:t>		</a:t>
            </a:r>
            <a:r>
              <a:rPr lang="en-US" sz="1995" b="1" dirty="0">
                <a:cs typeface="Calibri" panose="020F0502020204030204"/>
              </a:rPr>
              <a:t>30-4</a:t>
            </a:r>
            <a:r>
              <a:rPr lang="et-EE" sz="1995" b="1" dirty="0">
                <a:cs typeface="Calibri" panose="020F0502020204030204"/>
              </a:rPr>
              <a:t>5</a:t>
            </a:r>
            <a:r>
              <a:rPr lang="en-US" sz="1995" b="1" dirty="0">
                <a:cs typeface="Calibri" panose="020F0502020204030204"/>
              </a:rPr>
              <a:t> </a:t>
            </a:r>
            <a:r>
              <a:rPr lang="et-EE" sz="1995" b="1" dirty="0">
                <a:cs typeface="Calibri" panose="020F0502020204030204"/>
              </a:rPr>
              <a:t>    </a:t>
            </a:r>
            <a:r>
              <a:rPr lang="en-US" sz="1995" b="1" dirty="0">
                <a:cs typeface="Calibri" panose="020F0502020204030204"/>
              </a:rPr>
              <a:t>€/MWh</a:t>
            </a: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b="1" dirty="0" err="1">
                <a:ea typeface="+mn-lt"/>
                <a:cs typeface="+mn-lt"/>
              </a:rPr>
              <a:t>Päikesejaam</a:t>
            </a:r>
            <a:r>
              <a:rPr lang="en-US" sz="1995" b="1" dirty="0">
                <a:ea typeface="+mn-lt"/>
                <a:cs typeface="+mn-lt"/>
              </a:rPr>
              <a:t> </a:t>
            </a:r>
            <a:r>
              <a:rPr lang="et-EE" sz="1995" b="1" dirty="0">
                <a:ea typeface="+mn-lt"/>
                <a:cs typeface="+mn-lt"/>
              </a:rPr>
              <a:t>			3</a:t>
            </a:r>
            <a:r>
              <a:rPr lang="en-US" sz="1995" b="1" dirty="0">
                <a:ea typeface="+mn-lt"/>
                <a:cs typeface="+mn-lt"/>
              </a:rPr>
              <a:t>0-</a:t>
            </a:r>
            <a:r>
              <a:rPr lang="et-EE" sz="1995" b="1" dirty="0">
                <a:ea typeface="+mn-lt"/>
                <a:cs typeface="+mn-lt"/>
              </a:rPr>
              <a:t>5</a:t>
            </a:r>
            <a:r>
              <a:rPr lang="en-US" sz="1995" b="1" dirty="0">
                <a:ea typeface="+mn-lt"/>
                <a:cs typeface="+mn-lt"/>
              </a:rPr>
              <a:t>0 </a:t>
            </a:r>
            <a:r>
              <a:rPr lang="et-EE" sz="1995" b="1" dirty="0">
                <a:ea typeface="+mn-lt"/>
                <a:cs typeface="+mn-lt"/>
              </a:rPr>
              <a:t>    </a:t>
            </a:r>
            <a:r>
              <a:rPr lang="en-US" sz="1995" b="1" dirty="0">
                <a:ea typeface="+mn-lt"/>
                <a:cs typeface="+mn-lt"/>
              </a:rPr>
              <a:t>€/MWh</a:t>
            </a: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b="1" dirty="0" err="1">
                <a:ea typeface="+mn-lt"/>
                <a:cs typeface="+mn-lt"/>
              </a:rPr>
              <a:t>Avameretuulepark</a:t>
            </a:r>
            <a:r>
              <a:rPr lang="en-US" sz="1995" b="1" dirty="0">
                <a:ea typeface="+mn-lt"/>
                <a:cs typeface="+mn-lt"/>
              </a:rPr>
              <a:t> </a:t>
            </a:r>
            <a:r>
              <a:rPr lang="et-EE" sz="1995" b="1" dirty="0">
                <a:ea typeface="+mn-lt"/>
                <a:cs typeface="+mn-lt"/>
              </a:rPr>
              <a:t>		</a:t>
            </a:r>
            <a:r>
              <a:rPr lang="en-US" sz="1995" b="1" dirty="0">
                <a:ea typeface="+mn-lt"/>
                <a:cs typeface="+mn-lt"/>
              </a:rPr>
              <a:t>60-80 </a:t>
            </a:r>
            <a:r>
              <a:rPr lang="et-EE" sz="1995" b="1" dirty="0">
                <a:ea typeface="+mn-lt"/>
                <a:cs typeface="+mn-lt"/>
              </a:rPr>
              <a:t>    </a:t>
            </a:r>
            <a:r>
              <a:rPr lang="en-US" sz="1995" b="1" dirty="0">
                <a:ea typeface="+mn-lt"/>
                <a:cs typeface="+mn-lt"/>
              </a:rPr>
              <a:t>€/MWh</a:t>
            </a: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dirty="0" err="1">
                <a:ea typeface="+mn-lt"/>
                <a:cs typeface="+mn-lt"/>
              </a:rPr>
              <a:t>Biomassi</a:t>
            </a:r>
            <a:r>
              <a:rPr lang="en-US" sz="1995" dirty="0">
                <a:ea typeface="+mn-lt"/>
                <a:cs typeface="+mn-lt"/>
              </a:rPr>
              <a:t> </a:t>
            </a:r>
            <a:r>
              <a:rPr lang="et-EE" sz="1995" dirty="0">
                <a:ea typeface="+mn-lt"/>
                <a:cs typeface="+mn-lt"/>
              </a:rPr>
              <a:t>CHP		</a:t>
            </a:r>
            <a:r>
              <a:rPr lang="en-US" sz="1995" dirty="0">
                <a:ea typeface="+mn-lt"/>
                <a:cs typeface="+mn-lt"/>
              </a:rPr>
              <a:t> </a:t>
            </a:r>
            <a:r>
              <a:rPr lang="et-EE" sz="1995" dirty="0">
                <a:ea typeface="+mn-lt"/>
                <a:cs typeface="+mn-lt"/>
              </a:rPr>
              <a:t>	</a:t>
            </a:r>
            <a:r>
              <a:rPr lang="en-US" sz="1995" dirty="0">
                <a:ea typeface="+mn-lt"/>
                <a:cs typeface="+mn-lt"/>
              </a:rPr>
              <a:t>70-150 </a:t>
            </a:r>
            <a:r>
              <a:rPr lang="et-EE" sz="1995" dirty="0">
                <a:ea typeface="+mn-lt"/>
                <a:cs typeface="+mn-lt"/>
              </a:rPr>
              <a:t>  </a:t>
            </a:r>
            <a:r>
              <a:rPr lang="en-US" sz="1995" dirty="0">
                <a:ea typeface="+mn-lt"/>
                <a:cs typeface="+mn-lt"/>
              </a:rPr>
              <a:t>€/MWh</a:t>
            </a: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dirty="0" err="1">
                <a:ea typeface="+mn-lt"/>
                <a:cs typeface="+mn-lt"/>
              </a:rPr>
              <a:t>Tuumaelektrijaam</a:t>
            </a:r>
            <a:r>
              <a:rPr lang="en-US" sz="1995" dirty="0">
                <a:ea typeface="+mn-lt"/>
                <a:cs typeface="+mn-lt"/>
              </a:rPr>
              <a:t> </a:t>
            </a:r>
            <a:r>
              <a:rPr lang="et-EE" sz="1995" dirty="0">
                <a:ea typeface="+mn-lt"/>
                <a:cs typeface="+mn-lt"/>
              </a:rPr>
              <a:t>		</a:t>
            </a:r>
            <a:r>
              <a:rPr lang="en-US" sz="1995" dirty="0">
                <a:ea typeface="+mn-lt"/>
                <a:cs typeface="+mn-lt"/>
              </a:rPr>
              <a:t>50-100 </a:t>
            </a:r>
            <a:r>
              <a:rPr lang="et-EE" sz="1995" dirty="0">
                <a:ea typeface="+mn-lt"/>
                <a:cs typeface="+mn-lt"/>
              </a:rPr>
              <a:t>  </a:t>
            </a:r>
            <a:r>
              <a:rPr lang="en-US" sz="1995" dirty="0">
                <a:ea typeface="+mn-lt"/>
                <a:cs typeface="+mn-lt"/>
              </a:rPr>
              <a:t>€/MWh</a:t>
            </a: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dirty="0" err="1">
                <a:ea typeface="+mn-lt"/>
                <a:cs typeface="+mn-lt"/>
              </a:rPr>
              <a:t>Gaasielektrijaam</a:t>
            </a:r>
            <a:r>
              <a:rPr lang="en-US" sz="1995" dirty="0">
                <a:ea typeface="+mn-lt"/>
                <a:cs typeface="+mn-lt"/>
              </a:rPr>
              <a:t> </a:t>
            </a:r>
            <a:r>
              <a:rPr lang="et-EE" sz="1995" dirty="0">
                <a:ea typeface="+mn-lt"/>
                <a:cs typeface="+mn-lt"/>
              </a:rPr>
              <a:t>		</a:t>
            </a:r>
            <a:r>
              <a:rPr lang="en-US" sz="1995" dirty="0">
                <a:ea typeface="+mn-lt"/>
                <a:cs typeface="+mn-lt"/>
              </a:rPr>
              <a:t>150</a:t>
            </a:r>
            <a:r>
              <a:rPr lang="et-EE" sz="1995" dirty="0">
                <a:ea typeface="+mn-lt"/>
                <a:cs typeface="+mn-lt"/>
              </a:rPr>
              <a:t>+</a:t>
            </a:r>
            <a:r>
              <a:rPr lang="en-US" sz="1995" dirty="0">
                <a:ea typeface="+mn-lt"/>
                <a:cs typeface="+mn-lt"/>
              </a:rPr>
              <a:t> </a:t>
            </a:r>
            <a:r>
              <a:rPr lang="et-EE" sz="1995" dirty="0">
                <a:ea typeface="+mn-lt"/>
                <a:cs typeface="+mn-lt"/>
              </a:rPr>
              <a:t>	</a:t>
            </a:r>
            <a:r>
              <a:rPr lang="en-US" sz="1995" dirty="0">
                <a:ea typeface="+mn-lt"/>
                <a:cs typeface="+mn-lt"/>
              </a:rPr>
              <a:t>€/MWh</a:t>
            </a:r>
          </a:p>
          <a:p>
            <a:pPr marL="285007" indent="-228006" algn="just">
              <a:lnSpc>
                <a:spcPct val="90000"/>
              </a:lnSpc>
              <a:spcAft>
                <a:spcPts val="598"/>
              </a:spcAft>
              <a:buFont typeface="Arial,Sans-Serif" panose="020B0604020202020204" pitchFamily="34" charset="0"/>
              <a:buChar char="•"/>
            </a:pPr>
            <a:r>
              <a:rPr lang="en-US" sz="1995" dirty="0" err="1">
                <a:ea typeface="+mn-lt"/>
                <a:cs typeface="+mn-lt"/>
              </a:rPr>
              <a:t>Põlevkivielektrijaam</a:t>
            </a:r>
            <a:r>
              <a:rPr lang="en-US" sz="1995" dirty="0">
                <a:ea typeface="+mn-lt"/>
                <a:cs typeface="+mn-lt"/>
              </a:rPr>
              <a:t> </a:t>
            </a:r>
            <a:r>
              <a:rPr lang="et-EE" sz="1995" dirty="0">
                <a:ea typeface="+mn-lt"/>
                <a:cs typeface="+mn-lt"/>
              </a:rPr>
              <a:t>	150+ 	€/MWh	</a:t>
            </a:r>
            <a:r>
              <a:rPr lang="en-US" sz="1995" dirty="0">
                <a:solidFill>
                  <a:schemeClr val="bg1"/>
                </a:solidFill>
                <a:ea typeface="+mn-lt"/>
                <a:cs typeface="+mn-lt"/>
              </a:rPr>
              <a:t>130-250 €/MWh</a:t>
            </a:r>
          </a:p>
          <a:p>
            <a:pPr marL="285007" indent="-228006">
              <a:lnSpc>
                <a:spcPct val="90000"/>
              </a:lnSpc>
              <a:spcAft>
                <a:spcPts val="598"/>
              </a:spcAft>
              <a:buFont typeface="Arial" panose="020B0604020202020204" pitchFamily="34" charset="0"/>
              <a:buChar char="•"/>
            </a:pPr>
            <a:endParaRPr lang="en-US" sz="1396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596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9565" y="1030825"/>
            <a:ext cx="9577064" cy="456275"/>
          </a:xfrm>
        </p:spPr>
        <p:txBody>
          <a:bodyPr>
            <a:noAutofit/>
          </a:bodyPr>
          <a:lstStyle/>
          <a:p>
            <a:r>
              <a:rPr lang="et-EE" sz="2960" b="1" dirty="0">
                <a:latin typeface="Helvetica" pitchFamily="2" charset="0"/>
              </a:rPr>
              <a:t>Kuidas 100% taastuvelektri toodanguni jõuame?  </a:t>
            </a:r>
            <a:endParaRPr lang="en-US" sz="2960" b="1" dirty="0">
              <a:latin typeface="Helvetica" pitchFamily="2" charset="0"/>
              <a:ea typeface="Roboto Condensed Light" panose="02000000000000000000" pitchFamily="2" charset="0"/>
              <a:cs typeface="Helvetica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39565" y="1980109"/>
            <a:ext cx="10801200" cy="4310943"/>
          </a:xfrm>
          <a:ln>
            <a:noFill/>
          </a:ln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Helvetica" pitchFamily="2" charset="0"/>
              </a:rPr>
              <a:t>2030</a:t>
            </a:r>
            <a:r>
              <a:rPr lang="et-EE" sz="2000" dirty="0">
                <a:latin typeface="Helvetica" pitchFamily="2" charset="0"/>
              </a:rPr>
              <a:t> eesmärgi saavutamiseks vaja</a:t>
            </a:r>
            <a:r>
              <a:rPr lang="en-US" sz="2000" dirty="0">
                <a:latin typeface="Helvetica" pitchFamily="2" charset="0"/>
              </a:rPr>
              <a:t> </a:t>
            </a:r>
            <a:r>
              <a:rPr lang="et-EE" sz="2000" dirty="0">
                <a:latin typeface="Helvetica" pitchFamily="2" charset="0"/>
              </a:rPr>
              <a:t>taastuvelektri tootmist ca. </a:t>
            </a:r>
            <a:r>
              <a:rPr lang="en-US" sz="2000" b="1" dirty="0">
                <a:latin typeface="Helvetica" pitchFamily="2" charset="0"/>
              </a:rPr>
              <a:t>9,5 </a:t>
            </a:r>
            <a:r>
              <a:rPr lang="en-US" sz="2000" b="1" dirty="0" err="1">
                <a:latin typeface="Helvetica" pitchFamily="2" charset="0"/>
              </a:rPr>
              <a:t>TWh</a:t>
            </a:r>
            <a:r>
              <a:rPr lang="et-EE" sz="2000" b="1" dirty="0">
                <a:latin typeface="Helvetica" pitchFamily="2" charset="0"/>
              </a:rPr>
              <a:t>/a</a:t>
            </a:r>
            <a:endParaRPr lang="en-US" sz="2000" b="1" dirty="0">
              <a:latin typeface="Helvetica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t-EE" sz="2000" dirty="0">
                <a:latin typeface="Helvetica" pitchFamily="2" charset="0"/>
              </a:rPr>
              <a:t>2021. aastal tootsime taastuvelektrit </a:t>
            </a:r>
            <a:r>
              <a:rPr lang="et-EE" sz="2000" b="1" dirty="0">
                <a:latin typeface="Helvetica" pitchFamily="2" charset="0"/>
              </a:rPr>
              <a:t>2,88 </a:t>
            </a:r>
            <a:r>
              <a:rPr lang="et-EE" sz="2000" b="1" dirty="0" err="1">
                <a:latin typeface="Helvetica" pitchFamily="2" charset="0"/>
              </a:rPr>
              <a:t>TWh</a:t>
            </a:r>
            <a:endParaRPr lang="et-EE" sz="2000" b="1" dirty="0">
              <a:latin typeface="Helvetica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t-EE" sz="2000" dirty="0">
                <a:latin typeface="Helvetica" pitchFamily="2" charset="0"/>
              </a:rPr>
              <a:t>Eesmärgi saavutamiseks on juurde vaja saada </a:t>
            </a:r>
            <a:r>
              <a:rPr lang="en-US" sz="2000" dirty="0">
                <a:latin typeface="Helvetica" pitchFamily="2" charset="0"/>
              </a:rPr>
              <a:t>~</a:t>
            </a:r>
            <a:r>
              <a:rPr lang="et-EE" sz="2000" b="1" dirty="0">
                <a:latin typeface="Helvetica" pitchFamily="2" charset="0"/>
              </a:rPr>
              <a:t>6,6 </a:t>
            </a:r>
            <a:r>
              <a:rPr lang="en-US" sz="2000" b="1" dirty="0" err="1">
                <a:latin typeface="Helvetica" pitchFamily="2" charset="0"/>
              </a:rPr>
              <a:t>TWh</a:t>
            </a:r>
            <a:r>
              <a:rPr lang="et-EE" sz="2000" b="1" dirty="0">
                <a:latin typeface="Helvetica" pitchFamily="2" charset="0"/>
              </a:rPr>
              <a:t> </a:t>
            </a:r>
            <a:r>
              <a:rPr lang="et-EE" sz="2000" dirty="0">
                <a:latin typeface="Helvetica" pitchFamily="2" charset="0"/>
              </a:rPr>
              <a:t>jagu taastuvenergia tootmist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t-EE" sz="2000" b="1" dirty="0">
              <a:latin typeface="Helvetica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t-EE" sz="2000" b="1" dirty="0">
                <a:latin typeface="Helvetica" pitchFamily="2" charset="0"/>
              </a:rPr>
              <a:t>Päike</a:t>
            </a:r>
            <a:r>
              <a:rPr lang="et-EE" sz="2000" dirty="0">
                <a:latin typeface="Helvetica" pitchFamily="2" charset="0"/>
              </a:rPr>
              <a:t>: 2030. aasta konservatiivne eeldus on 2022 toodangu kahekordistumine </a:t>
            </a:r>
            <a:r>
              <a:rPr lang="et-EE" sz="2000" b="1" dirty="0">
                <a:latin typeface="Helvetica" pitchFamily="2" charset="0"/>
              </a:rPr>
              <a:t>(+0,5 </a:t>
            </a:r>
            <a:r>
              <a:rPr lang="et-EE" sz="2000" b="1" dirty="0" err="1">
                <a:latin typeface="Helvetica" pitchFamily="2" charset="0"/>
              </a:rPr>
              <a:t>TWh</a:t>
            </a:r>
            <a:r>
              <a:rPr lang="et-EE" sz="2000" b="1" dirty="0">
                <a:latin typeface="Helvetica" pitchFamily="2" charset="0"/>
              </a:rPr>
              <a:t>)</a:t>
            </a:r>
            <a:endParaRPr lang="en-US" sz="2000" b="1" dirty="0">
              <a:latin typeface="Helvetica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t-EE" sz="2000" b="1" dirty="0">
                <a:latin typeface="Helvetica" pitchFamily="2" charset="0"/>
              </a:rPr>
              <a:t>Tuul: </a:t>
            </a:r>
            <a:r>
              <a:rPr lang="et-EE" sz="2000" dirty="0">
                <a:latin typeface="Helvetica" pitchFamily="2" charset="0"/>
              </a:rPr>
              <a:t>Eeldame kasvu aastaks 2030 vähemalt +</a:t>
            </a:r>
            <a:r>
              <a:rPr lang="et-EE" sz="2000" b="1" dirty="0">
                <a:latin typeface="Helvetica" pitchFamily="2" charset="0"/>
              </a:rPr>
              <a:t>6,1 </a:t>
            </a:r>
            <a:r>
              <a:rPr lang="et-EE" sz="2000" b="1" dirty="0" err="1">
                <a:latin typeface="Helvetica" pitchFamily="2" charset="0"/>
              </a:rPr>
              <a:t>TWh</a:t>
            </a:r>
            <a:endParaRPr lang="et-EE" sz="2000" b="1" dirty="0">
              <a:latin typeface="Helvetica" pitchFamily="2" charset="0"/>
            </a:endParaRPr>
          </a:p>
          <a:p>
            <a:pPr marL="798899" lvl="1" indent="-342900">
              <a:buFont typeface="Wingdings" panose="05000000000000000000" pitchFamily="2" charset="2"/>
              <a:buChar char="ü"/>
            </a:pPr>
            <a:endParaRPr lang="et-EE" sz="1600" b="1" dirty="0">
              <a:latin typeface="Helvetica" pitchFamily="2" charset="0"/>
            </a:endParaRPr>
          </a:p>
          <a:p>
            <a:pPr marL="798899" lvl="1" indent="-342900">
              <a:buFont typeface="Wingdings" panose="05000000000000000000" pitchFamily="2" charset="2"/>
              <a:buChar char="ü"/>
            </a:pPr>
            <a:r>
              <a:rPr lang="et-EE" sz="1600" b="1" dirty="0">
                <a:latin typeface="Helvetica" pitchFamily="2" charset="0"/>
              </a:rPr>
              <a:t>6,1 </a:t>
            </a:r>
            <a:r>
              <a:rPr lang="et-EE" sz="1600" b="1" dirty="0" err="1">
                <a:latin typeface="Helvetica" pitchFamily="2" charset="0"/>
              </a:rPr>
              <a:t>TWh</a:t>
            </a:r>
            <a:r>
              <a:rPr lang="et-EE" sz="1600" b="1" dirty="0">
                <a:latin typeface="Helvetica" pitchFamily="2" charset="0"/>
              </a:rPr>
              <a:t> = ca. 2300 MW maismaatuult (millest ca. 300 MW juba ehituses või investeerimisotsusega)</a:t>
            </a:r>
          </a:p>
          <a:p>
            <a:pPr marL="455999" lvl="1" indent="0">
              <a:buNone/>
            </a:pPr>
            <a:r>
              <a:rPr lang="et-EE" sz="1600" b="1" dirty="0">
                <a:latin typeface="Helvetica" pitchFamily="2" charset="0"/>
              </a:rPr>
              <a:t>		või</a:t>
            </a:r>
          </a:p>
          <a:p>
            <a:pPr marL="798899" lvl="1" indent="-342900">
              <a:buFont typeface="Wingdings" panose="05000000000000000000" pitchFamily="2" charset="2"/>
              <a:buChar char="ü"/>
            </a:pPr>
            <a:r>
              <a:rPr lang="et-EE" sz="1600" b="1" dirty="0">
                <a:latin typeface="Helvetica" pitchFamily="2" charset="0"/>
              </a:rPr>
              <a:t>6,1 </a:t>
            </a:r>
            <a:r>
              <a:rPr lang="et-EE" sz="1600" b="1" dirty="0" err="1">
                <a:latin typeface="Helvetica" pitchFamily="2" charset="0"/>
              </a:rPr>
              <a:t>TWh</a:t>
            </a:r>
            <a:r>
              <a:rPr lang="et-EE" sz="1600" b="1" dirty="0">
                <a:latin typeface="Helvetica" pitchFamily="2" charset="0"/>
              </a:rPr>
              <a:t> = 1700 MW meretuult</a:t>
            </a:r>
          </a:p>
          <a:p>
            <a:pPr marL="455999" lvl="1" indent="0">
              <a:buNone/>
            </a:pPr>
            <a:endParaRPr lang="et-EE" sz="1600" b="1" dirty="0">
              <a:latin typeface="Helvetica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t-EE" sz="2000" b="1" dirty="0">
                <a:latin typeface="Helvetica" pitchFamily="2" charset="0"/>
                <a:sym typeface="Wingdings" panose="05000000000000000000" pitchFamily="2" charset="2"/>
              </a:rPr>
              <a:t>Biomass: </a:t>
            </a:r>
            <a:r>
              <a:rPr lang="et-EE" sz="2000" dirty="0">
                <a:latin typeface="Helvetica" pitchFamily="2" charset="0"/>
                <a:sym typeface="Wingdings" panose="05000000000000000000" pitchFamily="2" charset="2"/>
              </a:rPr>
              <a:t>eeldame tänaste tootmismahtude püsimist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t-EE" sz="2000" b="1" dirty="0" err="1">
                <a:latin typeface="Helvetica" pitchFamily="2" charset="0"/>
                <a:sym typeface="Wingdings" panose="05000000000000000000" pitchFamily="2" charset="2"/>
              </a:rPr>
              <a:t>Hüdro</a:t>
            </a:r>
            <a:r>
              <a:rPr lang="et-EE" sz="2000" b="1" dirty="0">
                <a:latin typeface="Helvetica" pitchFamily="2" charset="0"/>
                <a:sym typeface="Wingdings" panose="05000000000000000000" pitchFamily="2" charset="2"/>
              </a:rPr>
              <a:t>: </a:t>
            </a:r>
            <a:r>
              <a:rPr lang="et-EE" sz="2000" dirty="0">
                <a:latin typeface="Helvetica" pitchFamily="2" charset="0"/>
                <a:sym typeface="Wingdings" panose="05000000000000000000" pitchFamily="2" charset="2"/>
              </a:rPr>
              <a:t>eeldame tänaste tootmismahtude püsimist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t-EE" sz="2000" dirty="0">
              <a:latin typeface="Helvetica" pitchFamily="2" charset="0"/>
              <a:sym typeface="Wingdings" panose="05000000000000000000" pitchFamily="2" charset="2"/>
            </a:endParaRPr>
          </a:p>
          <a:p>
            <a:endParaRPr lang="en-US" sz="2072" dirty="0">
              <a:latin typeface="Helvetica" pitchFamily="2" charset="0"/>
            </a:endParaRPr>
          </a:p>
          <a:p>
            <a:endParaRPr lang="en-US" sz="2072" dirty="0">
              <a:latin typeface="Helvetica" pitchFamily="2" charset="0"/>
            </a:endParaRPr>
          </a:p>
          <a:p>
            <a:endParaRPr lang="en-US" sz="2072" dirty="0">
              <a:latin typeface="Helvetica" pitchFamily="2" charset="0"/>
            </a:endParaRPr>
          </a:p>
          <a:p>
            <a:endParaRPr lang="en-US" sz="2072" dirty="0">
              <a:latin typeface="Helvetica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668" y="176466"/>
            <a:ext cx="1865097" cy="74603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1039565" y="1692077"/>
            <a:ext cx="87129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004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stkülik 1">
            <a:extLst>
              <a:ext uri="{FF2B5EF4-FFF2-40B4-BE49-F238E27FC236}">
                <a16:creationId xmlns:a16="http://schemas.microsoft.com/office/drawing/2014/main" id="{FDEA8DF7-4D4B-E1CF-3C14-E68BB7422EBE}"/>
              </a:ext>
            </a:extLst>
          </p:cNvPr>
          <p:cNvSpPr/>
          <p:nvPr/>
        </p:nvSpPr>
        <p:spPr>
          <a:xfrm>
            <a:off x="121913" y="1620069"/>
            <a:ext cx="2860522" cy="5763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Maismaatuule arendused</a:t>
            </a: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Arendusplaan </a:t>
            </a:r>
          </a:p>
          <a:p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kuni 2031. aasta</a:t>
            </a: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r>
              <a:rPr lang="et-EE" sz="1600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Arendajatel maismaa</a:t>
            </a:r>
          </a:p>
          <a:p>
            <a:r>
              <a:rPr lang="et-EE" sz="1600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tuuleparkide projekte</a:t>
            </a:r>
          </a:p>
          <a:p>
            <a:r>
              <a:rPr lang="et-EE" sz="1600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Planeerimisfaasis kokku</a:t>
            </a:r>
          </a:p>
          <a:p>
            <a:r>
              <a:rPr lang="et-EE" sz="1600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ca. </a:t>
            </a:r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3700 MW</a:t>
            </a: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	ca. 9,8 </a:t>
            </a:r>
            <a:r>
              <a:rPr lang="et-EE" sz="1600" b="1" dirty="0" err="1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TWh</a:t>
            </a:r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2022. aastal alustati ehitust või on sai investeerimisotsuse tuuleparke võimsusega, mis on võrdne kõigi seni Eestis püstitatud tuuleparkidega.</a:t>
            </a: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endParaRPr lang="et-EE" sz="1600" b="1" dirty="0">
              <a:solidFill>
                <a:srgbClr val="041E42"/>
              </a:solidFill>
              <a:latin typeface="Roboto Condensed"/>
              <a:ea typeface="Microsoft YaHei"/>
              <a:cs typeface="Roboto Condensed"/>
            </a:endParaRPr>
          </a:p>
          <a:p>
            <a:r>
              <a:rPr lang="et-EE" sz="1600" b="1" dirty="0">
                <a:solidFill>
                  <a:srgbClr val="041E42"/>
                </a:solidFill>
                <a:latin typeface="Roboto Condensed"/>
                <a:ea typeface="Microsoft YaHei"/>
                <a:cs typeface="Roboto Condensed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2FB556-6BE8-2276-BBFF-E8765E9A16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30" y="333320"/>
            <a:ext cx="1864149" cy="74566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844784-B14A-2D03-636B-E8816B14AA04}"/>
              </a:ext>
            </a:extLst>
          </p:cNvPr>
          <p:cNvCxnSpPr>
            <a:cxnSpLocks/>
          </p:cNvCxnSpPr>
          <p:nvPr/>
        </p:nvCxnSpPr>
        <p:spPr>
          <a:xfrm>
            <a:off x="247477" y="4212357"/>
            <a:ext cx="2520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85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C469C6-DA30-3640-B690-BD9DF86D6B96}"/>
              </a:ext>
            </a:extLst>
          </p:cNvPr>
          <p:cNvSpPr txBox="1">
            <a:spLocks/>
          </p:cNvSpPr>
          <p:nvPr/>
        </p:nvSpPr>
        <p:spPr>
          <a:xfrm>
            <a:off x="319485" y="370434"/>
            <a:ext cx="5347343" cy="1053781"/>
          </a:xfrm>
          <a:prstGeom prst="rect">
            <a:avLst/>
          </a:prstGeom>
        </p:spPr>
        <p:txBody>
          <a:bodyPr lIns="91202" tIns="45601" rIns="91202" bIns="45601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rgbClr val="220D65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3591" dirty="0">
                <a:solidFill>
                  <a:schemeClr val="tx1"/>
                </a:solidFill>
                <a:latin typeface="Open Sans bold" pitchFamily="2" charset="0"/>
                <a:ea typeface="Open Sans bold" pitchFamily="2" charset="0"/>
                <a:cs typeface="Open Sans bold" pitchFamily="2" charset="0"/>
              </a:rPr>
              <a:t>Meretuule arendused Eestis</a:t>
            </a:r>
          </a:p>
          <a:p>
            <a:endParaRPr lang="et-EE" sz="3591" dirty="0">
              <a:latin typeface="Open Sans bold" pitchFamily="2" charset="0"/>
              <a:ea typeface="Open Sans bold" pitchFamily="2" charset="0"/>
              <a:cs typeface="Open Sans bold" pitchFamily="2" charset="0"/>
            </a:endParaRPr>
          </a:p>
          <a:p>
            <a:endParaRPr lang="en-US" sz="3591" dirty="0">
              <a:latin typeface="Open Sans bold" pitchFamily="2" charset="0"/>
              <a:ea typeface="Open Sans bold" pitchFamily="2" charset="0"/>
              <a:cs typeface="Open Sans bold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CF8A68-30A2-1085-5C29-F26297814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195" y="199"/>
            <a:ext cx="6636055" cy="68401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8C6801-3112-84AA-6DA3-D5E47781C4CB}"/>
              </a:ext>
            </a:extLst>
          </p:cNvPr>
          <p:cNvSpPr txBox="1"/>
          <p:nvPr/>
        </p:nvSpPr>
        <p:spPr>
          <a:xfrm>
            <a:off x="5516606" y="199"/>
            <a:ext cx="6787286" cy="1763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Läänemeri</a:t>
            </a:r>
            <a:r>
              <a:rPr lang="en-US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: </a:t>
            </a:r>
            <a:r>
              <a:rPr lang="en-US" sz="1995" dirty="0">
                <a:solidFill>
                  <a:srgbClr val="292463"/>
                </a:solidFill>
                <a:latin typeface="Calibri" panose="020F0502020204030204" pitchFamily="34" charset="0"/>
              </a:rPr>
              <a:t>377,000km²</a:t>
            </a:r>
          </a:p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Eesti veed</a:t>
            </a:r>
            <a:r>
              <a:rPr lang="es-ES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: </a:t>
            </a:r>
            <a:r>
              <a:rPr lang="es-ES" sz="1995" dirty="0">
                <a:solidFill>
                  <a:srgbClr val="292463"/>
                </a:solidFill>
                <a:latin typeface="Calibri" panose="020F0502020204030204" pitchFamily="34" charset="0"/>
              </a:rPr>
              <a:t>36 000 km²</a:t>
            </a:r>
            <a:r>
              <a:rPr lang="et-EE" sz="1995" dirty="0">
                <a:solidFill>
                  <a:srgbClr val="292463"/>
                </a:solidFill>
                <a:latin typeface="Calibri" panose="020F0502020204030204" pitchFamily="34" charset="0"/>
              </a:rPr>
              <a:t>, </a:t>
            </a:r>
            <a:r>
              <a:rPr lang="es-ES" sz="1995" dirty="0">
                <a:solidFill>
                  <a:srgbClr val="292463"/>
                </a:solidFill>
                <a:latin typeface="Calibri" panose="020F0502020204030204" pitchFamily="34" charset="0"/>
              </a:rPr>
              <a:t>ca 9 %</a:t>
            </a:r>
          </a:p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Kinnitatud meretuule tootmisalad</a:t>
            </a:r>
            <a:r>
              <a:rPr lang="en-US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:    </a:t>
            </a:r>
            <a:endParaRPr lang="en-US" sz="1995" dirty="0">
              <a:solidFill>
                <a:srgbClr val="292463"/>
              </a:solidFill>
              <a:latin typeface="Calibri" panose="020F0502020204030204" pitchFamily="34" charset="0"/>
            </a:endParaRPr>
          </a:p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1995" dirty="0">
                <a:solidFill>
                  <a:srgbClr val="292463"/>
                </a:solidFill>
                <a:latin typeface="Calibri" panose="020F0502020204030204" pitchFamily="34" charset="0"/>
              </a:rPr>
              <a:t>2400</a:t>
            </a:r>
            <a:r>
              <a:rPr lang="nn-NO" sz="1995" dirty="0">
                <a:solidFill>
                  <a:srgbClr val="292463"/>
                </a:solidFill>
                <a:latin typeface="Calibri" panose="020F0502020204030204" pitchFamily="34" charset="0"/>
              </a:rPr>
              <a:t> km</a:t>
            </a:r>
            <a:r>
              <a:rPr lang="es-ES" sz="1995" dirty="0">
                <a:solidFill>
                  <a:srgbClr val="292463"/>
                </a:solidFill>
                <a:latin typeface="Calibri" panose="020F0502020204030204" pitchFamily="34" charset="0"/>
              </a:rPr>
              <a:t>²</a:t>
            </a:r>
            <a:r>
              <a:rPr lang="nn-NO" sz="1995" dirty="0">
                <a:solidFill>
                  <a:srgbClr val="292463"/>
                </a:solidFill>
                <a:latin typeface="Calibri" panose="020F0502020204030204" pitchFamily="34" charset="0"/>
              </a:rPr>
              <a:t>= ca </a:t>
            </a:r>
            <a:r>
              <a:rPr lang="et-EE" sz="1995" dirty="0">
                <a:solidFill>
                  <a:srgbClr val="292463"/>
                </a:solidFill>
                <a:latin typeface="Calibri" panose="020F0502020204030204" pitchFamily="34" charset="0"/>
              </a:rPr>
              <a:t>6</a:t>
            </a:r>
            <a:r>
              <a:rPr lang="nn-NO" sz="1995" dirty="0">
                <a:solidFill>
                  <a:srgbClr val="292463"/>
                </a:solidFill>
                <a:latin typeface="Calibri" panose="020F0502020204030204" pitchFamily="34" charset="0"/>
              </a:rPr>
              <a:t>% </a:t>
            </a:r>
          </a:p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Alade p</a:t>
            </a:r>
            <a:r>
              <a:rPr lang="en-US" sz="1995" b="1" dirty="0" err="1">
                <a:solidFill>
                  <a:srgbClr val="292463"/>
                </a:solidFill>
                <a:latin typeface="Calibri" panose="020F0502020204030204" pitchFamily="34" charset="0"/>
              </a:rPr>
              <a:t>otent</a:t>
            </a:r>
            <a:r>
              <a:rPr lang="et-EE" sz="1995" b="1" dirty="0" err="1">
                <a:solidFill>
                  <a:srgbClr val="292463"/>
                </a:solidFill>
                <a:latin typeface="Calibri" panose="020F0502020204030204" pitchFamily="34" charset="0"/>
              </a:rPr>
              <a:t>siaal</a:t>
            </a:r>
            <a:r>
              <a:rPr lang="en-US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: </a:t>
            </a:r>
            <a:r>
              <a:rPr lang="et-EE" sz="1995" b="1" dirty="0">
                <a:solidFill>
                  <a:srgbClr val="292463"/>
                </a:solidFill>
                <a:latin typeface="Calibri" panose="020F0502020204030204" pitchFamily="34" charset="0"/>
              </a:rPr>
              <a:t>&gt;</a:t>
            </a:r>
            <a:r>
              <a:rPr lang="en-US" sz="1995" dirty="0">
                <a:solidFill>
                  <a:srgbClr val="292463"/>
                </a:solidFill>
                <a:latin typeface="Calibri" panose="020F0502020204030204" pitchFamily="34" charset="0"/>
              </a:rPr>
              <a:t>7 GW</a:t>
            </a:r>
            <a:r>
              <a:rPr lang="et-EE" sz="1995" dirty="0">
                <a:solidFill>
                  <a:srgbClr val="292463"/>
                </a:solidFill>
                <a:latin typeface="Calibri" panose="020F0502020204030204" pitchFamily="34" charset="0"/>
              </a:rPr>
              <a:t> &amp;  &gt;24 </a:t>
            </a:r>
            <a:r>
              <a:rPr lang="et-EE" sz="1995" dirty="0" err="1">
                <a:solidFill>
                  <a:srgbClr val="292463"/>
                </a:solidFill>
                <a:latin typeface="Calibri" panose="020F0502020204030204" pitchFamily="34" charset="0"/>
              </a:rPr>
              <a:t>TWh</a:t>
            </a:r>
            <a:endParaRPr lang="en-US" sz="1995" dirty="0">
              <a:solidFill>
                <a:srgbClr val="292463"/>
              </a:solidFill>
              <a:ea typeface="+mn-lt"/>
              <a:cs typeface="+mn-lt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C289ACEE-9DE3-7919-5E68-AC9AA4E6B032}"/>
              </a:ext>
            </a:extLst>
          </p:cNvPr>
          <p:cNvSpPr txBox="1">
            <a:spLocks/>
          </p:cNvSpPr>
          <p:nvPr/>
        </p:nvSpPr>
        <p:spPr>
          <a:xfrm>
            <a:off x="319485" y="1620069"/>
            <a:ext cx="5197121" cy="4619765"/>
          </a:xfrm>
          <a:prstGeom prst="rect">
            <a:avLst/>
          </a:prstGeom>
        </p:spPr>
        <p:txBody>
          <a:bodyPr lIns="91202" tIns="45601" rIns="91202" bIns="45601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292463"/>
              </a:buClr>
              <a:buNone/>
            </a:pPr>
            <a:r>
              <a:rPr lang="et-EE" sz="2000" dirty="0">
                <a:ea typeface="+mn-lt"/>
                <a:cs typeface="+mn-lt"/>
              </a:rPr>
              <a:t>Kolm meretuule projekti KMH faasis:</a:t>
            </a:r>
          </a:p>
          <a:p>
            <a:pPr>
              <a:buClr>
                <a:srgbClr val="292463"/>
              </a:buClr>
            </a:pPr>
            <a:endParaRPr lang="et-EE" sz="2000" dirty="0">
              <a:ea typeface="+mn-lt"/>
              <a:cs typeface="+mn-lt"/>
            </a:endParaRPr>
          </a:p>
          <a:p>
            <a:pPr>
              <a:buClr>
                <a:srgbClr val="292463"/>
              </a:buClr>
            </a:pPr>
            <a:r>
              <a:rPr lang="et-EE" sz="2000" dirty="0" err="1">
                <a:ea typeface="+mn-lt"/>
                <a:cs typeface="+mn-lt"/>
              </a:rPr>
              <a:t>Utilitas</a:t>
            </a:r>
            <a:r>
              <a:rPr lang="et-EE" sz="2000" dirty="0">
                <a:ea typeface="+mn-lt"/>
                <a:cs typeface="+mn-lt"/>
              </a:rPr>
              <a:t> Liivi-Saare kuni 1200 MW</a:t>
            </a:r>
          </a:p>
          <a:p>
            <a:pPr>
              <a:buClr>
                <a:srgbClr val="292463"/>
              </a:buClr>
            </a:pPr>
            <a:r>
              <a:rPr lang="et-EE" sz="2000" dirty="0">
                <a:ea typeface="+mn-lt"/>
                <a:cs typeface="+mn-lt"/>
              </a:rPr>
              <a:t>Enefit Green Liivi kuni 1000 MW</a:t>
            </a:r>
          </a:p>
          <a:p>
            <a:pPr>
              <a:buClr>
                <a:srgbClr val="292463"/>
              </a:buClr>
            </a:pPr>
            <a:r>
              <a:rPr lang="et-EE" sz="2000" dirty="0">
                <a:ea typeface="+mn-lt"/>
                <a:cs typeface="+mn-lt"/>
              </a:rPr>
              <a:t>Saare Wind kuni 1400 MW</a:t>
            </a:r>
          </a:p>
          <a:p>
            <a:pPr marL="0" indent="0">
              <a:buClr>
                <a:srgbClr val="292463"/>
              </a:buClr>
              <a:buNone/>
            </a:pPr>
            <a:r>
              <a:rPr lang="et-EE" sz="2000" b="1" dirty="0">
                <a:ea typeface="+mn-lt"/>
                <a:cs typeface="+mn-lt"/>
              </a:rPr>
              <a:t>	</a:t>
            </a:r>
          </a:p>
          <a:p>
            <a:pPr marL="0" indent="0">
              <a:buClr>
                <a:srgbClr val="292463"/>
              </a:buClr>
              <a:buNone/>
            </a:pPr>
            <a:r>
              <a:rPr lang="et-EE" sz="2000" b="1" dirty="0">
                <a:ea typeface="+mn-lt"/>
                <a:cs typeface="+mn-lt"/>
              </a:rPr>
              <a:t>	ca. 15 </a:t>
            </a:r>
            <a:r>
              <a:rPr lang="et-EE" sz="2000" b="1" dirty="0" err="1">
                <a:ea typeface="+mn-lt"/>
                <a:cs typeface="+mn-lt"/>
              </a:rPr>
              <a:t>TWh</a:t>
            </a:r>
            <a:endParaRPr lang="et-EE" sz="2000" b="1" dirty="0">
              <a:ea typeface="+mn-lt"/>
              <a:cs typeface="+mn-lt"/>
            </a:endParaRPr>
          </a:p>
          <a:p>
            <a:pPr marL="0" indent="0">
              <a:buClr>
                <a:srgbClr val="292463"/>
              </a:buClr>
              <a:buNone/>
            </a:pPr>
            <a:endParaRPr lang="et-EE" sz="2000" b="1" dirty="0">
              <a:ea typeface="+mn-lt"/>
              <a:cs typeface="+mn-lt"/>
            </a:endParaRPr>
          </a:p>
          <a:p>
            <a:pPr marL="0" indent="0">
              <a:buClr>
                <a:srgbClr val="292463"/>
              </a:buClr>
              <a:buNone/>
            </a:pPr>
            <a:r>
              <a:rPr lang="et-EE" sz="2000" b="1" dirty="0">
                <a:ea typeface="+mn-lt"/>
                <a:cs typeface="+mn-lt"/>
              </a:rPr>
              <a:t>Kõigil neil eeldatav valmimistähtaeg 2028-2030</a:t>
            </a:r>
          </a:p>
          <a:p>
            <a:pPr marL="0" indent="0">
              <a:buClr>
                <a:srgbClr val="292463"/>
              </a:buClr>
              <a:buNone/>
            </a:pPr>
            <a:endParaRPr lang="et-EE" sz="2000" dirty="0">
              <a:ea typeface="+mn-lt"/>
              <a:cs typeface="+mn-lt"/>
            </a:endParaRPr>
          </a:p>
          <a:p>
            <a:pPr marL="0" indent="0">
              <a:buClr>
                <a:srgbClr val="292463"/>
              </a:buClr>
              <a:buNone/>
            </a:pPr>
            <a:r>
              <a:rPr lang="et-EE" sz="2000" dirty="0">
                <a:ea typeface="+mn-lt"/>
                <a:cs typeface="+mn-lt"/>
              </a:rPr>
              <a:t>2023 hoonestusloa oksjonid uutele mere-aladele. Huvilisi, kes soovivad meretuuleparke arendada 10+</a:t>
            </a:r>
          </a:p>
          <a:p>
            <a:pPr marL="0" indent="0">
              <a:buClr>
                <a:srgbClr val="292463"/>
              </a:buClr>
              <a:buNone/>
            </a:pPr>
            <a:endParaRPr lang="et-EE" sz="2000" dirty="0">
              <a:ea typeface="+mn-lt"/>
              <a:cs typeface="+mn-lt"/>
            </a:endParaRPr>
          </a:p>
          <a:p>
            <a:pPr marL="0" indent="0">
              <a:buClr>
                <a:srgbClr val="292463"/>
              </a:buClr>
              <a:buNone/>
            </a:pPr>
            <a:endParaRPr lang="et-EE" sz="2000" dirty="0">
              <a:ea typeface="+mn-lt"/>
              <a:cs typeface="+mn-lt"/>
            </a:endParaRPr>
          </a:p>
          <a:p>
            <a:pPr marL="0" indent="0">
              <a:buClr>
                <a:srgbClr val="292463"/>
              </a:buClr>
              <a:buNone/>
            </a:pPr>
            <a:r>
              <a:rPr lang="et-EE" sz="2000" dirty="0">
                <a:ea typeface="+mn-lt"/>
                <a:cs typeface="+mn-lt"/>
              </a:rPr>
              <a:t>	</a:t>
            </a:r>
            <a:endParaRPr lang="et-EE" sz="2000" dirty="0">
              <a:solidFill>
                <a:srgbClr val="292463"/>
              </a:solidFill>
              <a:ea typeface="+mn-lt"/>
              <a:cs typeface="+mn-lt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FCC5CDE-52D3-6299-2EC6-EDD7AB953EEE}"/>
              </a:ext>
            </a:extLst>
          </p:cNvPr>
          <p:cNvCxnSpPr>
            <a:cxnSpLocks/>
          </p:cNvCxnSpPr>
          <p:nvPr/>
        </p:nvCxnSpPr>
        <p:spPr>
          <a:xfrm>
            <a:off x="319485" y="3852317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701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63879" y="1053467"/>
            <a:ext cx="7030505" cy="456044"/>
          </a:xfrm>
        </p:spPr>
        <p:txBody>
          <a:bodyPr>
            <a:noAutofit/>
          </a:bodyPr>
          <a:lstStyle/>
          <a:p>
            <a:pPr algn="ctr"/>
            <a:r>
              <a:rPr lang="et-EE" sz="2658" dirty="0">
                <a:latin typeface="Helvetica" pitchFamily="2" charset="0"/>
                <a:ea typeface="Helvetica" charset="0"/>
                <a:cs typeface="Helvetica" charset="0"/>
              </a:rPr>
              <a:t>Päikeseelektrijaamad Eestis</a:t>
            </a:r>
            <a:endParaRPr lang="en-US" sz="2658" dirty="0">
              <a:latin typeface="Helvetica" pitchFamily="2" charset="0"/>
              <a:ea typeface="Helvetica" charset="0"/>
              <a:cs typeface="Helvetic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30" y="333320"/>
            <a:ext cx="1864149" cy="74566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1925737" y="1872575"/>
            <a:ext cx="527287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34FF093-DAFB-454D-B4FE-948E3130BCC5}"/>
              </a:ext>
            </a:extLst>
          </p:cNvPr>
          <p:cNvSpPr txBox="1"/>
          <p:nvPr/>
        </p:nvSpPr>
        <p:spPr>
          <a:xfrm>
            <a:off x="392090" y="5876397"/>
            <a:ext cx="1295547" cy="3004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32" i="1" dirty="0">
                <a:latin typeface="Helvetica" pitchFamily="2" charset="0"/>
              </a:rPr>
              <a:t>Dominic </a:t>
            </a:r>
            <a:r>
              <a:rPr lang="en-GB" sz="1332" i="1" dirty="0" err="1">
                <a:latin typeface="Helvetica" pitchFamily="2" charset="0"/>
              </a:rPr>
              <a:t>Royé</a:t>
            </a:r>
            <a:r>
              <a:rPr lang="en-GB" sz="1332" i="1" dirty="0">
                <a:latin typeface="Helvetica" pitchFamily="2" charset="0"/>
              </a:rPr>
              <a:t> </a:t>
            </a:r>
            <a:endParaRPr lang="en-EE" sz="1332" i="1" dirty="0"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292E2-C838-7B4E-A399-693701654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78" y="1938130"/>
            <a:ext cx="4633435" cy="3825169"/>
          </a:xfrm>
          <a:prstGeom prst="rect">
            <a:avLst/>
          </a:prstGeom>
        </p:spPr>
      </p:pic>
      <p:pic>
        <p:nvPicPr>
          <p:cNvPr id="1030" name="Picture 6" descr="Image">
            <a:extLst>
              <a:ext uri="{FF2B5EF4-FFF2-40B4-BE49-F238E27FC236}">
                <a16:creationId xmlns:a16="http://schemas.microsoft.com/office/drawing/2014/main" id="{24B95F4F-99DA-9F0A-BF0B-B9C8945BE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53" y="2098770"/>
            <a:ext cx="6552728" cy="355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C3B39B-638F-12C0-8502-09FE63FE8675}"/>
              </a:ext>
            </a:extLst>
          </p:cNvPr>
          <p:cNvSpPr txBox="1"/>
          <p:nvPr/>
        </p:nvSpPr>
        <p:spPr>
          <a:xfrm>
            <a:off x="5609693" y="5876397"/>
            <a:ext cx="1622560" cy="3004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332" i="1" dirty="0" err="1">
                <a:latin typeface="Helvetica" pitchFamily="2" charset="0"/>
              </a:rPr>
              <a:t>Solarpower</a:t>
            </a:r>
            <a:r>
              <a:rPr lang="et-EE" sz="1332" i="1" dirty="0">
                <a:latin typeface="Helvetica" pitchFamily="2" charset="0"/>
              </a:rPr>
              <a:t> </a:t>
            </a:r>
            <a:r>
              <a:rPr lang="et-EE" sz="1332" i="1" dirty="0" err="1">
                <a:latin typeface="Helvetica" pitchFamily="2" charset="0"/>
              </a:rPr>
              <a:t>europe</a:t>
            </a:r>
            <a:endParaRPr lang="en-EE" sz="1332" i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242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A51E-74D4-DA9C-A501-59CCD70B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17" y="456208"/>
            <a:ext cx="9581132" cy="1040637"/>
          </a:xfrm>
        </p:spPr>
        <p:txBody>
          <a:bodyPr/>
          <a:lstStyle/>
          <a:p>
            <a:r>
              <a:rPr lang="et-EE" sz="2793" kern="0" dirty="0">
                <a:latin typeface="Trebuchet MS" charset="0"/>
              </a:rPr>
              <a:t>Põhivõrgu võimekus ei ole Eesti elektrivarustuskindluse tagamisel 2030.aastal kliimaneutraalsel moel takistuseks</a:t>
            </a:r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1E6DA-A740-8C66-675E-7F08FD7AD2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60945" y="1690122"/>
            <a:ext cx="5827445" cy="4522463"/>
          </a:xfrm>
        </p:spPr>
        <p:txBody>
          <a:bodyPr>
            <a:normAutofit/>
          </a:bodyPr>
          <a:lstStyle/>
          <a:p>
            <a:pPr marL="0" indent="0">
              <a:spcBef>
                <a:spcPts val="598"/>
              </a:spcBef>
              <a:spcAft>
                <a:spcPts val="598"/>
              </a:spcAft>
              <a:buNone/>
            </a:pPr>
            <a:r>
              <a:rPr lang="et-EE" sz="1396" b="1" dirty="0">
                <a:solidFill>
                  <a:srgbClr val="FF0000"/>
                </a:solidFill>
              </a:rPr>
              <a:t>2030 Eesti elektri RES tootmine suurem elektritarbimises</a:t>
            </a:r>
          </a:p>
          <a:p>
            <a:pPr>
              <a:spcBef>
                <a:spcPts val="598"/>
              </a:spcBef>
              <a:spcAft>
                <a:spcPts val="598"/>
              </a:spcAft>
            </a:pPr>
            <a:r>
              <a:rPr lang="et-EE" sz="1396" b="1" dirty="0"/>
              <a:t>ca. 2,8 </a:t>
            </a:r>
            <a:r>
              <a:rPr lang="et-EE" sz="1396" b="1" dirty="0" err="1"/>
              <a:t>TWh</a:t>
            </a:r>
            <a:r>
              <a:rPr lang="et-EE" sz="1396" b="1" dirty="0"/>
              <a:t> - juba võrgus olev taastuvenergia tootmisvõimekus</a:t>
            </a:r>
          </a:p>
          <a:p>
            <a:pPr lvl="1">
              <a:spcBef>
                <a:spcPts val="598"/>
              </a:spcBef>
              <a:spcAft>
                <a:spcPts val="598"/>
              </a:spcAft>
            </a:pPr>
            <a:r>
              <a:rPr lang="et-EE" sz="1396" dirty="0"/>
              <a:t>1,5 </a:t>
            </a:r>
            <a:r>
              <a:rPr lang="et-EE" sz="1396" dirty="0" err="1"/>
              <a:t>TWh</a:t>
            </a:r>
            <a:r>
              <a:rPr lang="et-EE" sz="1396" dirty="0"/>
              <a:t> </a:t>
            </a:r>
            <a:r>
              <a:rPr lang="et-EE" sz="1396" dirty="0" err="1"/>
              <a:t>biomassi</a:t>
            </a:r>
            <a:r>
              <a:rPr lang="et-EE" sz="1396" dirty="0"/>
              <a:t>  (ca. 150-200 MW kasutuses, võimekust kokku 				ca.350-400MW) </a:t>
            </a:r>
          </a:p>
          <a:p>
            <a:pPr lvl="1">
              <a:spcBef>
                <a:spcPts val="598"/>
              </a:spcBef>
              <a:spcAft>
                <a:spcPts val="598"/>
              </a:spcAft>
            </a:pPr>
            <a:r>
              <a:rPr lang="et-EE" sz="1396" dirty="0"/>
              <a:t>0,7 </a:t>
            </a:r>
            <a:r>
              <a:rPr lang="et-EE" sz="1396" dirty="0" err="1"/>
              <a:t>TWh</a:t>
            </a:r>
            <a:r>
              <a:rPr lang="et-EE" sz="1396" dirty="0"/>
              <a:t> tuult        (ca. 310 MW)</a:t>
            </a:r>
          </a:p>
          <a:p>
            <a:pPr lvl="1">
              <a:spcBef>
                <a:spcPts val="598"/>
              </a:spcBef>
              <a:spcAft>
                <a:spcPts val="598"/>
              </a:spcAft>
            </a:pPr>
            <a:r>
              <a:rPr lang="et-EE" sz="1396" dirty="0"/>
              <a:t>0,5 </a:t>
            </a:r>
            <a:r>
              <a:rPr lang="et-EE" sz="1396" dirty="0" err="1"/>
              <a:t>TWh</a:t>
            </a:r>
            <a:r>
              <a:rPr lang="et-EE" sz="1396" dirty="0"/>
              <a:t> päikest    (ca. 460 MW)</a:t>
            </a:r>
          </a:p>
          <a:p>
            <a:pPr>
              <a:spcBef>
                <a:spcPts val="598"/>
              </a:spcBef>
              <a:spcAft>
                <a:spcPts val="598"/>
              </a:spcAft>
            </a:pPr>
            <a:r>
              <a:rPr lang="et-EE" sz="1396" b="1" dirty="0"/>
              <a:t>ca 3,1 </a:t>
            </a:r>
            <a:r>
              <a:rPr lang="et-EE" sz="1396" b="1" dirty="0" err="1"/>
              <a:t>TWh</a:t>
            </a:r>
            <a:r>
              <a:rPr lang="et-EE" sz="1396" b="1" dirty="0"/>
              <a:t> - Liitumislepingutega juba kaetud potentsiaal</a:t>
            </a:r>
          </a:p>
          <a:p>
            <a:pPr lvl="1">
              <a:spcBef>
                <a:spcPts val="598"/>
              </a:spcBef>
              <a:spcAft>
                <a:spcPts val="598"/>
              </a:spcAft>
            </a:pPr>
            <a:r>
              <a:rPr lang="et-EE" sz="1396" dirty="0"/>
              <a:t>1,3 </a:t>
            </a:r>
            <a:r>
              <a:rPr lang="et-EE" sz="1396" dirty="0" err="1"/>
              <a:t>TWh</a:t>
            </a:r>
            <a:r>
              <a:rPr lang="et-EE" sz="1396" dirty="0"/>
              <a:t> radariga piirangust vabanev maismaatuul (ca. 550 MW)</a:t>
            </a:r>
          </a:p>
          <a:p>
            <a:pPr lvl="1">
              <a:spcBef>
                <a:spcPts val="598"/>
              </a:spcBef>
              <a:spcAft>
                <a:spcPts val="598"/>
              </a:spcAft>
            </a:pPr>
            <a:r>
              <a:rPr lang="et-EE" sz="1396" dirty="0"/>
              <a:t>0,7 </a:t>
            </a:r>
            <a:r>
              <a:rPr lang="et-EE" sz="1396" dirty="0" err="1"/>
              <a:t>TWh</a:t>
            </a:r>
            <a:r>
              <a:rPr lang="et-EE" sz="1396" dirty="0"/>
              <a:t> </a:t>
            </a:r>
            <a:r>
              <a:rPr lang="et-EE" sz="1396" dirty="0" err="1"/>
              <a:t>maismatuul</a:t>
            </a:r>
            <a:r>
              <a:rPr lang="et-EE" sz="1396" dirty="0"/>
              <a:t>, ehitamisel liitumispunkte (ca. 300 MW)</a:t>
            </a:r>
          </a:p>
          <a:p>
            <a:pPr lvl="1">
              <a:spcBef>
                <a:spcPts val="598"/>
              </a:spcBef>
              <a:spcAft>
                <a:spcPts val="598"/>
              </a:spcAft>
            </a:pPr>
            <a:r>
              <a:rPr lang="et-EE" sz="1396" dirty="0"/>
              <a:t>1,1 </a:t>
            </a:r>
            <a:r>
              <a:rPr lang="et-EE" sz="1396" dirty="0" err="1"/>
              <a:t>TWh</a:t>
            </a:r>
            <a:r>
              <a:rPr lang="et-EE" sz="1396" dirty="0"/>
              <a:t> päike, ehitamisel liitumispunkte (ca. 1000 MW) </a:t>
            </a:r>
          </a:p>
          <a:p>
            <a:pPr>
              <a:spcBef>
                <a:spcPts val="598"/>
              </a:spcBef>
              <a:spcAft>
                <a:spcPts val="598"/>
              </a:spcAft>
            </a:pPr>
            <a:r>
              <a:rPr lang="et-EE" sz="1396" b="1" dirty="0">
                <a:solidFill>
                  <a:srgbClr val="00B050"/>
                </a:solidFill>
              </a:rPr>
              <a:t>ca 4,4 </a:t>
            </a:r>
            <a:r>
              <a:rPr lang="et-EE" sz="1396" b="1" dirty="0" err="1">
                <a:solidFill>
                  <a:srgbClr val="00B050"/>
                </a:solidFill>
              </a:rPr>
              <a:t>TWh</a:t>
            </a:r>
            <a:r>
              <a:rPr lang="et-EE" sz="1396" b="1" dirty="0">
                <a:solidFill>
                  <a:srgbClr val="00B050"/>
                </a:solidFill>
              </a:rPr>
              <a:t> - võrguga radiaalühendusega lihtsalt ühendatav meretuule potentsiaal </a:t>
            </a:r>
            <a:r>
              <a:rPr lang="et-EE" sz="1396" dirty="0">
                <a:solidFill>
                  <a:srgbClr val="00B050"/>
                </a:solidFill>
              </a:rPr>
              <a:t>(ca. 1100 MW)</a:t>
            </a:r>
          </a:p>
          <a:p>
            <a:pPr marL="0" indent="0">
              <a:spcBef>
                <a:spcPts val="598"/>
              </a:spcBef>
              <a:spcAft>
                <a:spcPts val="598"/>
              </a:spcAft>
              <a:buNone/>
            </a:pPr>
            <a:r>
              <a:rPr lang="et-EE" sz="1396" b="1" dirty="0">
                <a:solidFill>
                  <a:srgbClr val="FF0000"/>
                </a:solidFill>
              </a:rPr>
              <a:t>Tänane võrgu võimekus on kokku 10,2 </a:t>
            </a:r>
            <a:r>
              <a:rPr lang="et-EE" sz="1396" b="1" dirty="0" err="1">
                <a:solidFill>
                  <a:srgbClr val="FF0000"/>
                </a:solidFill>
              </a:rPr>
              <a:t>TWh</a:t>
            </a:r>
            <a:r>
              <a:rPr lang="et-EE" sz="1396" b="1" dirty="0">
                <a:solidFill>
                  <a:srgbClr val="FF0000"/>
                </a:solidFill>
              </a:rPr>
              <a:t> (ca 3,5GW) ja 2030 Eesti tarbimise prognoos ca 9TWh.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246755-7F25-9845-7FBB-CA62B1B0DFAE}"/>
              </a:ext>
            </a:extLst>
          </p:cNvPr>
          <p:cNvCxnSpPr>
            <a:cxnSpLocks/>
          </p:cNvCxnSpPr>
          <p:nvPr/>
        </p:nvCxnSpPr>
        <p:spPr>
          <a:xfrm>
            <a:off x="5335902" y="1593270"/>
            <a:ext cx="59221" cy="47673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D0B296C-6F3A-9910-E311-113C0B122C92}"/>
              </a:ext>
            </a:extLst>
          </p:cNvPr>
          <p:cNvSpPr txBox="1"/>
          <p:nvPr/>
        </p:nvSpPr>
        <p:spPr>
          <a:xfrm>
            <a:off x="678231" y="2185913"/>
            <a:ext cx="4429806" cy="307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007" indent="-285007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sz="1596" b="1" dirty="0">
                <a:solidFill>
                  <a:schemeClr val="bg2">
                    <a:lumMod val="50000"/>
                  </a:schemeClr>
                </a:solidFill>
              </a:rPr>
              <a:t>Tänane põhivõrgu tehniline võimekus on piisav , et saavutada 2030 võetud RES tootmise eesmärk </a:t>
            </a:r>
          </a:p>
          <a:p>
            <a:pPr marL="285007" indent="-285007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sz="1596" dirty="0">
                <a:solidFill>
                  <a:schemeClr val="bg2">
                    <a:lumMod val="50000"/>
                  </a:schemeClr>
                </a:solidFill>
              </a:rPr>
              <a:t>Vajalik on tegeleda motiveerimisega viia võrgu </a:t>
            </a:r>
            <a:r>
              <a:rPr lang="et-EE" sz="1596" b="1" dirty="0">
                <a:solidFill>
                  <a:schemeClr val="bg2">
                    <a:lumMod val="50000"/>
                  </a:schemeClr>
                </a:solidFill>
              </a:rPr>
              <a:t>võimekused </a:t>
            </a:r>
            <a:r>
              <a:rPr lang="et-EE" sz="1596" b="1" u="sng" dirty="0">
                <a:solidFill>
                  <a:schemeClr val="bg2">
                    <a:lumMod val="50000"/>
                  </a:schemeClr>
                </a:solidFill>
              </a:rPr>
              <a:t>tegelike</a:t>
            </a:r>
            <a:r>
              <a:rPr lang="et-EE" sz="1596" b="1" dirty="0">
                <a:solidFill>
                  <a:schemeClr val="bg2">
                    <a:lumMod val="50000"/>
                  </a:schemeClr>
                </a:solidFill>
              </a:rPr>
              <a:t> toomisvõimekuste arendajate kätte.</a:t>
            </a:r>
          </a:p>
          <a:p>
            <a:pPr marL="285007" indent="-285007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sz="1596" b="1" dirty="0">
                <a:solidFill>
                  <a:schemeClr val="bg2">
                    <a:lumMod val="50000"/>
                  </a:schemeClr>
                </a:solidFill>
              </a:rPr>
              <a:t>Eesti merealade potentsiaal on oluliselt suurem, kui Eesti seatud RES toomisvõimekuste eesmärk</a:t>
            </a:r>
            <a:r>
              <a:rPr lang="et-EE" sz="1596" dirty="0">
                <a:solidFill>
                  <a:schemeClr val="bg2">
                    <a:lumMod val="50000"/>
                  </a:schemeClr>
                </a:solidFill>
              </a:rPr>
              <a:t>.  Täna varustuskindluse vajadusest lähtuvalt ei ole antud tootmispotentsiaali jaoks vajalik võrku arendada.  </a:t>
            </a:r>
          </a:p>
        </p:txBody>
      </p:sp>
    </p:spTree>
    <p:extLst>
      <p:ext uri="{BB962C8B-B14F-4D97-AF65-F5344CB8AC3E}">
        <p14:creationId xmlns:p14="http://schemas.microsoft.com/office/powerpoint/2010/main" val="2881536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0" y="0"/>
            <a:ext cx="12157210" cy="68405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56419" cy="6840537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7C3A84-E1FF-C89A-75A6-58AC56FB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69" y="1195366"/>
            <a:ext cx="3531092" cy="4449804"/>
          </a:xfrm>
        </p:spPr>
        <p:txBody>
          <a:bodyPr>
            <a:normAutofit/>
          </a:bodyPr>
          <a:lstStyle/>
          <a:p>
            <a:r>
              <a:rPr lang="et-EE" sz="3100" b="1" dirty="0">
                <a:solidFill>
                  <a:srgbClr val="FFFFFF"/>
                </a:solidFill>
              </a:rPr>
              <a:t>Mida selleks teeme? Mida veel teeme?</a:t>
            </a:r>
            <a:br>
              <a:rPr lang="et-EE" sz="3100" dirty="0">
                <a:solidFill>
                  <a:srgbClr val="FFFFFF"/>
                </a:solidFill>
              </a:rPr>
            </a:b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30739" y="2449226"/>
            <a:ext cx="4072799" cy="407303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958C-4BD8-A51D-25BE-E5306DCC9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5726" y="318277"/>
            <a:ext cx="7167812" cy="641436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endParaRPr lang="et-EE" sz="1500" b="1" dirty="0"/>
          </a:p>
          <a:p>
            <a:pPr marL="0" indent="0">
              <a:buNone/>
            </a:pPr>
            <a:r>
              <a:rPr lang="et-EE" sz="1500" b="1" dirty="0"/>
              <a:t>Roheinvesteeringute kiirendamine:</a:t>
            </a:r>
          </a:p>
          <a:p>
            <a:r>
              <a:rPr lang="et-EE" sz="1500" dirty="0"/>
              <a:t>Kõrguspiirangutest vabastamine (otsused 2019, 2021, 2022)</a:t>
            </a:r>
          </a:p>
          <a:p>
            <a:r>
              <a:rPr lang="et-EE" sz="1500" dirty="0"/>
              <a:t>Tuulikutasu kehtestamine (otsused 2022)</a:t>
            </a:r>
          </a:p>
          <a:p>
            <a:r>
              <a:rPr lang="et-EE" sz="1500" dirty="0"/>
              <a:t>Täiendavad taastuvenergia vähempakkumised 1 </a:t>
            </a:r>
            <a:r>
              <a:rPr lang="et-EE" sz="1500" dirty="0" err="1"/>
              <a:t>TWh</a:t>
            </a:r>
            <a:r>
              <a:rPr lang="et-EE" sz="1500" dirty="0"/>
              <a:t> aastateks 2024-2025</a:t>
            </a:r>
          </a:p>
          <a:p>
            <a:r>
              <a:rPr lang="et-EE" sz="1500" dirty="0"/>
              <a:t>Riigi tarbimine roheelektrile</a:t>
            </a:r>
          </a:p>
          <a:p>
            <a:r>
              <a:rPr lang="et-EE" sz="1500" dirty="0"/>
              <a:t>Võrk fantoomtootjatest puhtaks</a:t>
            </a:r>
          </a:p>
          <a:p>
            <a:r>
              <a:rPr lang="et-EE" sz="1500" dirty="0"/>
              <a:t>Elektrivõrgu arengu kiirendamine (Saaremaale 330 </a:t>
            </a:r>
            <a:r>
              <a:rPr lang="et-EE" sz="1500" dirty="0" err="1"/>
              <a:t>kV</a:t>
            </a:r>
            <a:r>
              <a:rPr lang="et-EE" sz="1500" dirty="0"/>
              <a:t> ettevalmistamine, </a:t>
            </a:r>
            <a:r>
              <a:rPr lang="et-EE" sz="1500" dirty="0" err="1"/>
              <a:t>kaasrahastustused</a:t>
            </a:r>
            <a:r>
              <a:rPr lang="et-EE" sz="1500" dirty="0"/>
              <a:t> jaotusvõrku ja põhivõrku)</a:t>
            </a:r>
          </a:p>
          <a:p>
            <a:r>
              <a:rPr lang="et-EE" sz="1500" dirty="0"/>
              <a:t>Taastuvenergia planeerimise ja lubade menetluse protsessi kiirendamine</a:t>
            </a:r>
          </a:p>
          <a:p>
            <a:r>
              <a:rPr lang="et-EE" sz="1500" dirty="0"/>
              <a:t>Salvestuse jaoks sobiliku investeerimiskeskkonna loomine </a:t>
            </a:r>
          </a:p>
          <a:p>
            <a:pPr marL="0" indent="0">
              <a:buNone/>
            </a:pPr>
            <a:endParaRPr lang="et-EE" sz="1500" b="1" dirty="0"/>
          </a:p>
          <a:p>
            <a:pPr marL="0" indent="0">
              <a:buNone/>
            </a:pPr>
            <a:r>
              <a:rPr lang="et-EE" sz="1500" b="1" dirty="0"/>
              <a:t>Varustuskindluse tagamine:</a:t>
            </a:r>
          </a:p>
          <a:p>
            <a:r>
              <a:rPr lang="et-EE" sz="1500" dirty="0"/>
              <a:t>Gaasi asendamine, alternatiividele kütustele üleminek (biokütused, soojuspumbad &amp; ajutiselt põlevkiviõli)</a:t>
            </a:r>
          </a:p>
          <a:p>
            <a:r>
              <a:rPr lang="et-EE" sz="1500" dirty="0"/>
              <a:t>Riikliku gaasivaru moodustamine (Eesti Varude Keskus + Elering ca. 0,65 </a:t>
            </a:r>
            <a:r>
              <a:rPr lang="et-EE" sz="1500" dirty="0" err="1"/>
              <a:t>TWh</a:t>
            </a:r>
            <a:r>
              <a:rPr lang="et-EE" sz="1500" dirty="0"/>
              <a:t>, 20%)</a:t>
            </a:r>
          </a:p>
          <a:p>
            <a:r>
              <a:rPr lang="et-EE" sz="1500" dirty="0"/>
              <a:t>LNG terminali loomine koostöös Soomega</a:t>
            </a:r>
          </a:p>
          <a:p>
            <a:r>
              <a:rPr lang="et-EE" sz="1500" dirty="0"/>
              <a:t>Juhitavate elektritootmisvõimsuste strateegilise reservi moodustamine</a:t>
            </a:r>
          </a:p>
          <a:p>
            <a:pPr marL="0" indent="0">
              <a:buNone/>
            </a:pPr>
            <a:endParaRPr lang="et-EE" sz="1500" b="1" dirty="0"/>
          </a:p>
          <a:p>
            <a:pPr marL="0" indent="0">
              <a:buNone/>
            </a:pPr>
            <a:r>
              <a:rPr lang="et-EE" sz="1500" b="1" dirty="0"/>
              <a:t>Hindadega toimetulek:</a:t>
            </a:r>
          </a:p>
          <a:p>
            <a:r>
              <a:rPr lang="et-EE" sz="1500" dirty="0"/>
              <a:t>Kodutarbijate, väikeettevõtete ja </a:t>
            </a:r>
            <a:r>
              <a:rPr lang="et-EE" sz="1500" dirty="0" err="1"/>
              <a:t>KOV-de</a:t>
            </a:r>
            <a:r>
              <a:rPr lang="et-EE" sz="1500" dirty="0"/>
              <a:t> elektri universaalteenus </a:t>
            </a:r>
          </a:p>
          <a:p>
            <a:r>
              <a:rPr lang="et-EE" sz="1500" dirty="0"/>
              <a:t>Energiahindade leevendusmeetmed kodutarbijatele (elekter, gaas, küte)</a:t>
            </a:r>
          </a:p>
          <a:p>
            <a:r>
              <a:rPr lang="et-EE" sz="1500" dirty="0"/>
              <a:t>Energiasäästu kampaania ja investeeringute toetamine (</a:t>
            </a:r>
            <a:r>
              <a:rPr lang="et-EE" sz="1500" dirty="0" err="1"/>
              <a:t>Kredex</a:t>
            </a:r>
            <a:r>
              <a:rPr lang="et-EE" sz="1500" dirty="0"/>
              <a:t>)</a:t>
            </a:r>
          </a:p>
          <a:p>
            <a:pPr marL="0" indent="0">
              <a:buNone/>
            </a:pPr>
            <a:endParaRPr lang="et-EE" sz="1500" b="1" dirty="0"/>
          </a:p>
          <a:p>
            <a:pPr marL="0" indent="0">
              <a:buNone/>
            </a:pPr>
            <a:endParaRPr lang="et-EE" sz="1500" dirty="0"/>
          </a:p>
        </p:txBody>
      </p:sp>
    </p:spTree>
    <p:extLst>
      <p:ext uri="{BB962C8B-B14F-4D97-AF65-F5344CB8AC3E}">
        <p14:creationId xmlns:p14="http://schemas.microsoft.com/office/powerpoint/2010/main" val="72179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0D800-B10E-F1BC-644C-F0EABA218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85" y="269387"/>
            <a:ext cx="5040560" cy="1843815"/>
          </a:xfrm>
        </p:spPr>
        <p:txBody>
          <a:bodyPr vert="horz" lIns="91202" tIns="45601" rIns="91202" bIns="45601" rtlCol="0" anchor="b">
            <a:normAutofit fontScale="90000"/>
          </a:bodyPr>
          <a:lstStyle/>
          <a:p>
            <a:r>
              <a:rPr lang="et-EE" sz="4189" b="1" dirty="0"/>
              <a:t>2022 energiakriis. </a:t>
            </a:r>
            <a:br>
              <a:rPr lang="et-EE" sz="4189" dirty="0"/>
            </a:br>
            <a:r>
              <a:rPr lang="et-EE" sz="4189" dirty="0"/>
              <a:t>Venemaa, tuumajaamad ja kliimamuutused</a:t>
            </a:r>
            <a:endParaRPr lang="en-US" sz="4189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4FA03E-7620-F43B-F0C8-C1ABA5B32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984" y="258646"/>
            <a:ext cx="6691267" cy="31616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62D827-C61F-A26D-8290-02ADAD285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78" y="2893542"/>
            <a:ext cx="5615253" cy="3860487"/>
          </a:xfrm>
          <a:prstGeom prst="rect">
            <a:avLst/>
          </a:prstGeom>
        </p:spPr>
      </p:pic>
      <p:pic>
        <p:nvPicPr>
          <p:cNvPr id="1026" name="Picture 2" descr="Why is Putin invading Ukraine? - Vox">
            <a:extLst>
              <a:ext uri="{FF2B5EF4-FFF2-40B4-BE49-F238E27FC236}">
                <a16:creationId xmlns:a16="http://schemas.microsoft.com/office/drawing/2014/main" id="{870965F7-0EC4-4F90-B031-31033A41C9A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6063" y="3851927"/>
            <a:ext cx="5159293" cy="290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39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39D3-BE4C-BE11-B09B-874766F37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135" y="2676146"/>
            <a:ext cx="4134252" cy="1488246"/>
          </a:xfrm>
        </p:spPr>
        <p:txBody>
          <a:bodyPr anchor="t">
            <a:normAutofit fontScale="90000"/>
          </a:bodyPr>
          <a:lstStyle/>
          <a:p>
            <a:r>
              <a:rPr lang="et-EE" dirty="0"/>
              <a:t>EL elektritootmine 	2021 vs 2022</a:t>
            </a:r>
            <a:endParaRPr lang="en-US" dirty="0"/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18BDEBAA-8362-83C9-277D-F7F6CA412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525" y="240048"/>
            <a:ext cx="6336704" cy="632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36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8438-3150-16E3-41AE-D5261A620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734"/>
            <a:ext cx="11871156" cy="1224136"/>
          </a:xfrm>
        </p:spPr>
        <p:txBody>
          <a:bodyPr>
            <a:normAutofit/>
          </a:bodyPr>
          <a:lstStyle/>
          <a:p>
            <a:pPr algn="ctr"/>
            <a:r>
              <a:rPr lang="et-EE" sz="3600" b="1" dirty="0"/>
              <a:t>Norra importis 2022 suvel ja sügisel elektrit.</a:t>
            </a:r>
            <a:endParaRPr lang="en-US" sz="3600" b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6A217-5484-8DF2-07A5-139F395363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57" r="2195"/>
          <a:stretch/>
        </p:blipFill>
        <p:spPr>
          <a:xfrm>
            <a:off x="0" y="1836093"/>
            <a:ext cx="6920743" cy="396044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E3DD09C2-186B-5903-0291-F3D0091C7A85}"/>
              </a:ext>
            </a:extLst>
          </p:cNvPr>
          <p:cNvSpPr/>
          <p:nvPr/>
        </p:nvSpPr>
        <p:spPr>
          <a:xfrm>
            <a:off x="5504061" y="3204245"/>
            <a:ext cx="432048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8DC56B-EB7B-B2BF-40ED-8F577F361B55}"/>
              </a:ext>
            </a:extLst>
          </p:cNvPr>
          <p:cNvGrpSpPr/>
          <p:nvPr/>
        </p:nvGrpSpPr>
        <p:grpSpPr>
          <a:xfrm>
            <a:off x="7376269" y="1836093"/>
            <a:ext cx="4494887" cy="4628399"/>
            <a:chOff x="7376269" y="1836093"/>
            <a:chExt cx="4494887" cy="46283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053E9C-7A3C-A43E-1174-EDA27B10A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76269" y="1836093"/>
              <a:ext cx="4494887" cy="4628399"/>
            </a:xfrm>
            <a:prstGeom prst="rect">
              <a:avLst/>
            </a:prstGeom>
          </p:spPr>
        </p:pic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DEED2E2-F9C6-633B-49F2-618B9BD91A43}"/>
                </a:ext>
              </a:extLst>
            </p:cNvPr>
            <p:cNvSpPr/>
            <p:nvPr/>
          </p:nvSpPr>
          <p:spPr>
            <a:xfrm rot="11614791">
              <a:off x="10736757" y="3388612"/>
              <a:ext cx="659318" cy="75013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A54A2CC-C564-4C20-617F-F572CA7490CC}"/>
                </a:ext>
              </a:extLst>
            </p:cNvPr>
            <p:cNvSpPr/>
            <p:nvPr/>
          </p:nvSpPr>
          <p:spPr>
            <a:xfrm>
              <a:off x="10161103" y="3028666"/>
              <a:ext cx="576064" cy="50405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77256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ocument 1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513" y="0"/>
            <a:ext cx="3239566" cy="3391767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8FF9B61-72E7-F30A-298D-AB147C61C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893" y="71518"/>
            <a:ext cx="7531770" cy="33202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000B21-B580-6A21-D4DA-5BCDD6908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17" y="170726"/>
            <a:ext cx="3040062" cy="23651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7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Euroopa</a:t>
            </a:r>
            <a:r>
              <a:rPr lang="en-US" sz="2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gaasihinna</a:t>
            </a:r>
            <a:r>
              <a:rPr lang="en-US" sz="2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ameerika</a:t>
            </a:r>
            <a:r>
              <a:rPr lang="en-US" sz="2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7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mäed</a:t>
            </a:r>
            <a:br>
              <a:rPr lang="en-US" sz="2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t-EE" sz="2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t-EE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nd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aasta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tagasi</a:t>
            </a:r>
            <a:r>
              <a:rPr lang="et-EE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t-EE" sz="1800" b="1" dirty="0">
                <a:solidFill>
                  <a:srgbClr val="FFFFFF"/>
                </a:solidFill>
              </a:rPr>
              <a:t>64</a:t>
            </a:r>
            <a: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</a:t>
            </a:r>
            <a:r>
              <a:rPr lang="et-EE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</a:t>
            </a:r>
            <a: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€/MWh  </a:t>
            </a:r>
            <a:br>
              <a:rPr lang="et-EE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t-EE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Hind</a:t>
            </a:r>
            <a:r>
              <a:rPr lang="et-EE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t-EE" sz="1800" b="1" dirty="0">
                <a:solidFill>
                  <a:srgbClr val="FFFFFF"/>
                </a:solidFill>
              </a:rPr>
              <a:t>e</a:t>
            </a:r>
            <a:r>
              <a:rPr lang="en-US" sz="1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ile</a:t>
            </a:r>
            <a:r>
              <a:rPr lang="en-US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t-EE" sz="1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</a:t>
            </a:r>
            <a: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4,</a:t>
            </a:r>
            <a:r>
              <a:rPr lang="et-EE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9</a:t>
            </a:r>
            <a: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€/MWh </a:t>
            </a:r>
            <a:endParaRPr lang="en-US" sz="27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0994AB-B830-E693-325D-C403AD238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893" y="3636293"/>
            <a:ext cx="7996139" cy="288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86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E16660-2799-8F56-5412-61BBA01ECBA0}"/>
              </a:ext>
            </a:extLst>
          </p:cNvPr>
          <p:cNvSpPr txBox="1"/>
          <p:nvPr/>
        </p:nvSpPr>
        <p:spPr>
          <a:xfrm>
            <a:off x="463501" y="395933"/>
            <a:ext cx="2592288" cy="2511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Baltimaade ja Soome hindasid teeb paljudel tundidel gaasist toodetud elekter</a:t>
            </a:r>
          </a:p>
          <a:p>
            <a:endParaRPr lang="et-EE" b="1" dirty="0"/>
          </a:p>
          <a:p>
            <a:r>
              <a:rPr lang="et-EE" b="1" dirty="0"/>
              <a:t>Kui langeb gaasi hind langevad ka elektri tiputundide hinnad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2603E8-CDC3-9267-D24B-B0667AB8E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858" y="1123"/>
            <a:ext cx="8835392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79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94ED-F472-61FA-C520-51AB75BFC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77" y="456039"/>
            <a:ext cx="11802120" cy="881961"/>
          </a:xfrm>
        </p:spPr>
        <p:txBody>
          <a:bodyPr/>
          <a:lstStyle/>
          <a:p>
            <a:r>
              <a:rPr lang="et-EE" sz="3600" dirty="0"/>
              <a:t>Käivitunud ujuvterminali võimsusest piisab nii Eestile kui Soomele</a:t>
            </a:r>
            <a:endParaRPr lang="en-US" sz="3600" dirty="0"/>
          </a:p>
        </p:txBody>
      </p:sp>
      <p:pic>
        <p:nvPicPr>
          <p:cNvPr id="14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A0309057-5A71-937D-DE61-D12290995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1471613" y="1618127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1BD57C3C-1B1B-EA8A-201C-84DBEBB73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1506282" y="2061388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A5774DCD-6C2F-7467-23F9-3564EE9691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71008" y="1644130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7751F95A-42EF-73B4-6248-C95343DEB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56782" y="2061388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10F13744-7ED8-C185-9D37-F3EA65FD8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45585" y="2483803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DAEC9363-AE32-81F0-E1A2-826F519BBE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56782" y="2897683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1696CD9F-2B5E-AA4F-BA30-1F30160EA8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54425" y="3386245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AD5E5D48-2817-B9F3-C079-4BD1E0972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52943" y="3717870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A3550863-2DB5-3B68-CDDD-28C91C889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52943" y="4173613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9CF0676E-E4C7-9A5D-B4B9-9B0DF528E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71008" y="4576869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BFB74ABD-D209-1965-FF37-BA504293E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74767" y="5005781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96D4AF9F-1F4E-DF6B-E1DF-79328D5FD9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2266059" y="5477909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F6B08EBC-0128-3560-3638-2DDB02F4EA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3045031" y="3766309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C8DFA1E1-632A-91AD-2AAE-E1652A8F9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3045031" y="4191755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AD5B8804-4202-D603-B437-8BDFA08DC8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3029280" y="4652802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B25541DA-466F-ED27-ABAB-2ABF224BC1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3029280" y="5012842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8DFDABEF-6A00-024A-564D-334E4FE5F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3045031" y="5505570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288 Lng Vessel Illustrations &amp; Clip Art - iStock">
            <a:extLst>
              <a:ext uri="{FF2B5EF4-FFF2-40B4-BE49-F238E27FC236}">
                <a16:creationId xmlns:a16="http://schemas.microsoft.com/office/drawing/2014/main" id="{C4C6A8E3-A2C7-9185-3096-C77A46087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06990" y="1598160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288 Lng Vessel Illustrations &amp; Clip Art - iStock">
            <a:extLst>
              <a:ext uri="{FF2B5EF4-FFF2-40B4-BE49-F238E27FC236}">
                <a16:creationId xmlns:a16="http://schemas.microsoft.com/office/drawing/2014/main" id="{46C7621B-4030-6436-7E99-8A6884237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06991" y="1985899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288 Lng Vessel Illustrations &amp; Clip Art - iStock">
            <a:extLst>
              <a:ext uri="{FF2B5EF4-FFF2-40B4-BE49-F238E27FC236}">
                <a16:creationId xmlns:a16="http://schemas.microsoft.com/office/drawing/2014/main" id="{9978EC7F-F7B4-A1F7-1CDC-22F6EDE6F0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12850" y="2408915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288 Lng Vessel Illustrations &amp; Clip Art - iStock">
            <a:extLst>
              <a:ext uri="{FF2B5EF4-FFF2-40B4-BE49-F238E27FC236}">
                <a16:creationId xmlns:a16="http://schemas.microsoft.com/office/drawing/2014/main" id="{63233B2E-2FFF-0F52-8DB3-0E0F318AD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24759" y="2826129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288 Lng Vessel Illustrations &amp; Clip Art - iStock">
            <a:extLst>
              <a:ext uri="{FF2B5EF4-FFF2-40B4-BE49-F238E27FC236}">
                <a16:creationId xmlns:a16="http://schemas.microsoft.com/office/drawing/2014/main" id="{739350A0-69EB-45C7-64D8-CD10E8A54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22510" y="3275957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288 Lng Vessel Illustrations &amp; Clip Art - iStock">
            <a:extLst>
              <a:ext uri="{FF2B5EF4-FFF2-40B4-BE49-F238E27FC236}">
                <a16:creationId xmlns:a16="http://schemas.microsoft.com/office/drawing/2014/main" id="{617BD4A5-D179-526F-5FB9-E78DB6B62D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23528" y="3694579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288 Lng Vessel Illustrations &amp; Clip Art - iStock">
            <a:extLst>
              <a:ext uri="{FF2B5EF4-FFF2-40B4-BE49-F238E27FC236}">
                <a16:creationId xmlns:a16="http://schemas.microsoft.com/office/drawing/2014/main" id="{4228FCF7-904C-E137-DB1E-2A4D5AC0AE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22511" y="4110792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 descr="288 Lng Vessel Illustrations &amp; Clip Art - iStock">
            <a:extLst>
              <a:ext uri="{FF2B5EF4-FFF2-40B4-BE49-F238E27FC236}">
                <a16:creationId xmlns:a16="http://schemas.microsoft.com/office/drawing/2014/main" id="{368E87E5-D60E-E873-9C40-2F3DC4D04B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22713" y="4531824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 descr="288 Lng Vessel Illustrations &amp; Clip Art - iStock">
            <a:extLst>
              <a:ext uri="{FF2B5EF4-FFF2-40B4-BE49-F238E27FC236}">
                <a16:creationId xmlns:a16="http://schemas.microsoft.com/office/drawing/2014/main" id="{0377C90E-3518-2779-6452-F7906F8186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12850" y="4980062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288 Lng Vessel Illustrations &amp; Clip Art - iStock">
            <a:extLst>
              <a:ext uri="{FF2B5EF4-FFF2-40B4-BE49-F238E27FC236}">
                <a16:creationId xmlns:a16="http://schemas.microsoft.com/office/drawing/2014/main" id="{23BD0458-3234-2EE1-C70A-8EC5F166E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922713" y="5436493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288 Lng Vessel Illustrations &amp; Clip Art - iStock">
            <a:extLst>
              <a:ext uri="{FF2B5EF4-FFF2-40B4-BE49-F238E27FC236}">
                <a16:creationId xmlns:a16="http://schemas.microsoft.com/office/drawing/2014/main" id="{2FA8C9A6-4FB7-B638-32BE-3CFA7BBFD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1621075" y="5436493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288 Lng Vessel Illustrations &amp; Clip Art - iStock">
            <a:extLst>
              <a:ext uri="{FF2B5EF4-FFF2-40B4-BE49-F238E27FC236}">
                <a16:creationId xmlns:a16="http://schemas.microsoft.com/office/drawing/2014/main" id="{73E1E454-728D-F27D-B768-672D9A7CAC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1621075" y="5018446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288 Lng Vessel Illustrations &amp; Clip Art - iStock">
            <a:extLst>
              <a:ext uri="{FF2B5EF4-FFF2-40B4-BE49-F238E27FC236}">
                <a16:creationId xmlns:a16="http://schemas.microsoft.com/office/drawing/2014/main" id="{DD0DD14A-9123-C810-FDA1-C3E109574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1621075" y="4556819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288 Lng Vessel Illustrations &amp; Clip Art - iStock">
            <a:extLst>
              <a:ext uri="{FF2B5EF4-FFF2-40B4-BE49-F238E27FC236}">
                <a16:creationId xmlns:a16="http://schemas.microsoft.com/office/drawing/2014/main" id="{D9E332E1-1F32-0108-5DEF-0D28DDEB6E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1608710" y="4138772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288 Lng Vessel Illustrations &amp; Clip Art - iStock">
            <a:extLst>
              <a:ext uri="{FF2B5EF4-FFF2-40B4-BE49-F238E27FC236}">
                <a16:creationId xmlns:a16="http://schemas.microsoft.com/office/drawing/2014/main" id="{3FFC102C-F599-F81F-7D6C-3C553E905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1611959" y="3698935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119DBF13-3B60-6741-8358-709D8009196E}"/>
              </a:ext>
            </a:extLst>
          </p:cNvPr>
          <p:cNvSpPr/>
          <p:nvPr/>
        </p:nvSpPr>
        <p:spPr>
          <a:xfrm rot="5400000">
            <a:off x="1401265" y="5360234"/>
            <a:ext cx="360040" cy="1381512"/>
          </a:xfrm>
          <a:prstGeom prst="rightBrac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78FE7E-7DD1-CC98-7959-4A1610694DFA}"/>
              </a:ext>
            </a:extLst>
          </p:cNvPr>
          <p:cNvSpPr txBox="1"/>
          <p:nvPr/>
        </p:nvSpPr>
        <p:spPr>
          <a:xfrm>
            <a:off x="112956" y="6213026"/>
            <a:ext cx="331236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Eesti aastane gaasitarbimine 3.5 laeva + Soome 12 laeva</a:t>
            </a:r>
            <a:endParaRPr lang="en-US" dirty="0"/>
          </a:p>
        </p:txBody>
      </p:sp>
      <p:pic>
        <p:nvPicPr>
          <p:cNvPr id="1032" name="Picture 8" descr="518 Lng Ship Icon Images, Stock Photos &amp; Vectors | Shutterstock">
            <a:extLst>
              <a:ext uri="{FF2B5EF4-FFF2-40B4-BE49-F238E27FC236}">
                <a16:creationId xmlns:a16="http://schemas.microsoft.com/office/drawing/2014/main" id="{1B463EEF-2BA0-88CB-DC1C-09D02EBFD1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94" b="27975"/>
          <a:stretch/>
        </p:blipFill>
        <p:spPr bwMode="auto">
          <a:xfrm>
            <a:off x="4612100" y="3283146"/>
            <a:ext cx="2184802" cy="106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Right Brace 62">
            <a:extLst>
              <a:ext uri="{FF2B5EF4-FFF2-40B4-BE49-F238E27FC236}">
                <a16:creationId xmlns:a16="http://schemas.microsoft.com/office/drawing/2014/main" id="{4ABA95A1-5D5E-3AE5-CE24-6E33B248E159}"/>
              </a:ext>
            </a:extLst>
          </p:cNvPr>
          <p:cNvSpPr/>
          <p:nvPr/>
        </p:nvSpPr>
        <p:spPr>
          <a:xfrm>
            <a:off x="4030427" y="1648336"/>
            <a:ext cx="514138" cy="436842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F304679-9A79-FEB3-D848-2F7FFC4695BB}"/>
              </a:ext>
            </a:extLst>
          </p:cNvPr>
          <p:cNvSpPr txBox="1"/>
          <p:nvPr/>
        </p:nvSpPr>
        <p:spPr>
          <a:xfrm>
            <a:off x="4437383" y="3955258"/>
            <a:ext cx="296068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Ujuvterminal (FSRU)</a:t>
            </a:r>
          </a:p>
          <a:p>
            <a:r>
              <a:rPr lang="et-EE" dirty="0"/>
              <a:t>suudab vastu võtta 35 </a:t>
            </a:r>
            <a:r>
              <a:rPr lang="et-EE" dirty="0" err="1"/>
              <a:t>TWh</a:t>
            </a:r>
            <a:r>
              <a:rPr lang="et-EE" dirty="0"/>
              <a:t>/a</a:t>
            </a:r>
            <a:endParaRPr lang="en-US" dirty="0"/>
          </a:p>
        </p:txBody>
      </p:sp>
      <p:sp>
        <p:nvSpPr>
          <p:cNvPr id="66" name="Arrow: Left-Right-Up 65">
            <a:extLst>
              <a:ext uri="{FF2B5EF4-FFF2-40B4-BE49-F238E27FC236}">
                <a16:creationId xmlns:a16="http://schemas.microsoft.com/office/drawing/2014/main" id="{B5EFD3CD-B952-9811-B20A-045F024AAEB6}"/>
              </a:ext>
            </a:extLst>
          </p:cNvPr>
          <p:cNvSpPr/>
          <p:nvPr/>
        </p:nvSpPr>
        <p:spPr>
          <a:xfrm rot="5400000">
            <a:off x="6258413" y="3241539"/>
            <a:ext cx="2952328" cy="118202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7D1439B-C658-9BC4-810E-160C2AFED9A7}"/>
              </a:ext>
            </a:extLst>
          </p:cNvPr>
          <p:cNvSpPr txBox="1"/>
          <p:nvPr/>
        </p:nvSpPr>
        <p:spPr>
          <a:xfrm>
            <a:off x="6104019" y="1798147"/>
            <a:ext cx="4080562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100% Soome gaasitarbimine (12 </a:t>
            </a:r>
            <a:r>
              <a:rPr lang="et-EE" dirty="0" err="1"/>
              <a:t>TWh</a:t>
            </a:r>
            <a:r>
              <a:rPr lang="et-EE" dirty="0"/>
              <a:t>/a)</a:t>
            </a:r>
            <a:endParaRPr lang="en-US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FBF5AAA-F868-31F8-488B-5ED855519B88}"/>
              </a:ext>
            </a:extLst>
          </p:cNvPr>
          <p:cNvSpPr txBox="1"/>
          <p:nvPr/>
        </p:nvSpPr>
        <p:spPr>
          <a:xfrm>
            <a:off x="6176029" y="5648666"/>
            <a:ext cx="3720520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100% Eesti gaasitarbimine (3.5 </a:t>
            </a:r>
            <a:r>
              <a:rPr lang="et-EE" dirty="0" err="1"/>
              <a:t>TWh</a:t>
            </a:r>
            <a:r>
              <a:rPr lang="et-EE" dirty="0"/>
              <a:t>/a)</a:t>
            </a:r>
            <a:endParaRPr lang="en-US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CD7CF34-5A63-8339-170F-5F6C2E53CC36}"/>
              </a:ext>
            </a:extLst>
          </p:cNvPr>
          <p:cNvSpPr txBox="1"/>
          <p:nvPr/>
        </p:nvSpPr>
        <p:spPr>
          <a:xfrm>
            <a:off x="9100568" y="3359832"/>
            <a:ext cx="29490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55% võimsusest vaba teistele riikidele/gaasikauplejatele (19.5 </a:t>
            </a:r>
            <a:r>
              <a:rPr lang="et-EE" dirty="0" err="1"/>
              <a:t>TWh</a:t>
            </a:r>
            <a:r>
              <a:rPr lang="et-EE" dirty="0"/>
              <a:t>/a) </a:t>
            </a:r>
          </a:p>
          <a:p>
            <a:r>
              <a:rPr lang="et-EE" dirty="0"/>
              <a:t>nt. Läti tarbimine 10 </a:t>
            </a:r>
            <a:r>
              <a:rPr lang="et-EE" dirty="0" err="1"/>
              <a:t>TWh</a:t>
            </a:r>
            <a:r>
              <a:rPr lang="et-EE" dirty="0"/>
              <a:t>/a</a:t>
            </a:r>
            <a:endParaRPr lang="en-US" dirty="0"/>
          </a:p>
        </p:txBody>
      </p:sp>
      <p:pic>
        <p:nvPicPr>
          <p:cNvPr id="1036" name="Picture 12" descr="Finland Flag Icon | Download Rounded World Flags icons ...">
            <a:extLst>
              <a:ext uri="{FF2B5EF4-FFF2-40B4-BE49-F238E27FC236}">
                <a16:creationId xmlns:a16="http://schemas.microsoft.com/office/drawing/2014/main" id="{B479AE75-6178-50DA-BA31-1C2DD5F8C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714" y="1686833"/>
            <a:ext cx="582667" cy="58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ound icon. Illustration of flag of Estonia">
            <a:extLst>
              <a:ext uri="{FF2B5EF4-FFF2-40B4-BE49-F238E27FC236}">
                <a16:creationId xmlns:a16="http://schemas.microsoft.com/office/drawing/2014/main" id="{DBC50453-665F-4E07-4322-A41922503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018" y="5554082"/>
            <a:ext cx="755519" cy="56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877 Eu Flag On Button Stock Photos, Pictures &amp; Royalty-Free ...">
            <a:extLst>
              <a:ext uri="{FF2B5EF4-FFF2-40B4-BE49-F238E27FC236}">
                <a16:creationId xmlns:a16="http://schemas.microsoft.com/office/drawing/2014/main" id="{E36DB364-8B78-2A69-0D5D-23BFB0B86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182" y="3563356"/>
            <a:ext cx="538386" cy="53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5D4743CB-6A9B-C9D4-F83D-CB834746B8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1483166" y="2458337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5F0E0DD2-4FAE-7E0B-89FF-B59B522F0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1483166" y="2863097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Small Lng Tanker Outline Icon Clipart Stock Vector (Royalty ...">
            <a:extLst>
              <a:ext uri="{FF2B5EF4-FFF2-40B4-BE49-F238E27FC236}">
                <a16:creationId xmlns:a16="http://schemas.microsoft.com/office/drawing/2014/main" id="{36CAFABA-5A5B-8F50-25A5-411BC6423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t="16712" r="17647" b="28666"/>
          <a:stretch/>
        </p:blipFill>
        <p:spPr bwMode="auto">
          <a:xfrm>
            <a:off x="1475394" y="3303092"/>
            <a:ext cx="792088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6" descr="288 Lng Vessel Illustrations &amp; Clip Art - iStock">
            <a:extLst>
              <a:ext uri="{FF2B5EF4-FFF2-40B4-BE49-F238E27FC236}">
                <a16:creationId xmlns:a16="http://schemas.microsoft.com/office/drawing/2014/main" id="{4B76CEE5-E0D3-D26F-85B4-08AF825B59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9235" r="15488" b="29250"/>
          <a:stretch/>
        </p:blipFill>
        <p:spPr bwMode="auto">
          <a:xfrm>
            <a:off x="1608630" y="3269305"/>
            <a:ext cx="648072" cy="4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258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4C923-6B42-4E12-84C7-1F74D98B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25" y="323925"/>
            <a:ext cx="10441160" cy="770153"/>
          </a:xfrm>
        </p:spPr>
        <p:txBody>
          <a:bodyPr/>
          <a:lstStyle/>
          <a:p>
            <a:pPr algn="ctr"/>
            <a:r>
              <a:rPr lang="et-EE" b="1" dirty="0"/>
              <a:t>Balti-Soome gaasi varustuskindlus on tagatud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FA79C6-B474-958E-34A6-DCE9A2495722}"/>
              </a:ext>
            </a:extLst>
          </p:cNvPr>
          <p:cNvSpPr txBox="1"/>
          <p:nvPr/>
        </p:nvSpPr>
        <p:spPr>
          <a:xfrm>
            <a:off x="319485" y="1440419"/>
            <a:ext cx="6552728" cy="465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t-E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/>
              <a:t>Balti ja Soome süsteemihaldurite hinnangul on gaasivarustus käesoleval talvel tagatud			</a:t>
            </a:r>
            <a:r>
              <a:rPr lang="et-EE" b="1" dirty="0"/>
              <a:t> </a:t>
            </a:r>
            <a:r>
              <a:rPr lang="en-US" b="1" dirty="0"/>
              <a:t>=&gt;</a:t>
            </a:r>
            <a:endParaRPr lang="et-EE" b="1" dirty="0"/>
          </a:p>
          <a:p>
            <a:pPr marL="285750" indent="-285750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dirty="0"/>
              <a:t>Gaasi tarbimine regioonis on oluliselt langenud: </a:t>
            </a:r>
          </a:p>
          <a:p>
            <a:pPr marL="1028700" lvl="1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dirty="0"/>
              <a:t>Eesti gaasitarbimine vähenes ca. </a:t>
            </a:r>
            <a:r>
              <a:rPr lang="et-EE" b="1" dirty="0"/>
              <a:t>30% jõudes 3.5 </a:t>
            </a:r>
            <a:r>
              <a:rPr lang="et-EE" b="1" dirty="0" err="1"/>
              <a:t>TWh-ni</a:t>
            </a:r>
            <a:endParaRPr lang="en-US" b="1" dirty="0"/>
          </a:p>
          <a:p>
            <a:pPr marL="1028700" lvl="1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dirty="0"/>
              <a:t>Osa sellest on seotud ühekordsete sündmustega nagu soojem sügis ja talv ning majanduse jahutumine,</a:t>
            </a:r>
          </a:p>
          <a:p>
            <a:pPr marL="1028700" lvl="1">
              <a:spcBef>
                <a:spcPts val="598"/>
              </a:spcBef>
              <a:spcAft>
                <a:spcPts val="598"/>
              </a:spcAft>
              <a:buFont typeface="Arial" panose="020B0604020202020204" pitchFamily="34" charset="0"/>
              <a:buChar char="•"/>
            </a:pPr>
            <a:r>
              <a:rPr lang="et-EE" dirty="0"/>
              <a:t>osa on seotud ka püsivama mõjuga kõrgete hindade ja varustuskindluse riskidega seonduvalt.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/>
              <a:t>Eesti Varude Keskuse gaasivaru 0,65 </a:t>
            </a:r>
            <a:r>
              <a:rPr lang="et-EE" dirty="0" err="1"/>
              <a:t>TWh</a:t>
            </a:r>
            <a:r>
              <a:rPr lang="et-EE" dirty="0"/>
              <a:t> </a:t>
            </a:r>
            <a:r>
              <a:rPr lang="et-EE" b="1" dirty="0"/>
              <a:t>(20% Eesti tarbimisest</a:t>
            </a:r>
            <a:r>
              <a:rPr lang="et-EE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/>
              <a:t>Märtsis, gaasihoidla madalaimas seisus, on LV hoidlas veel 9 </a:t>
            </a:r>
            <a:r>
              <a:rPr lang="et-EE" dirty="0" err="1"/>
              <a:t>TWh</a:t>
            </a:r>
            <a:r>
              <a:rPr lang="et-EE" dirty="0"/>
              <a:t> gaasi varuks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/>
              <a:t>Hetkel Läti gaasihoidlas </a:t>
            </a:r>
            <a:r>
              <a:rPr lang="et-EE" b="1" dirty="0"/>
              <a:t>11 </a:t>
            </a:r>
            <a:r>
              <a:rPr lang="et-EE" b="1" dirty="0" err="1"/>
              <a:t>TWh</a:t>
            </a:r>
            <a:r>
              <a:rPr lang="et-EE" b="1" dirty="0"/>
              <a:t> gaasi</a:t>
            </a:r>
            <a:endParaRPr lang="en-US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28564F-0C2D-5608-CF20-DF4448EE5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423863"/>
              </p:ext>
            </p:extLst>
          </p:nvPr>
        </p:nvGraphicFramePr>
        <p:xfrm>
          <a:off x="7370117" y="1260029"/>
          <a:ext cx="4110608" cy="4706587"/>
        </p:xfrm>
        <a:graphic>
          <a:graphicData uri="http://schemas.openxmlformats.org/drawingml/2006/table">
            <a:tbl>
              <a:tblPr firstRow="1" firstCol="1"/>
              <a:tblGrid>
                <a:gridCol w="2788613">
                  <a:extLst>
                    <a:ext uri="{9D8B030D-6E8A-4147-A177-3AD203B41FA5}">
                      <a16:colId xmlns:a16="http://schemas.microsoft.com/office/drawing/2014/main" val="2411208066"/>
                    </a:ext>
                  </a:extLst>
                </a:gridCol>
                <a:gridCol w="1321995">
                  <a:extLst>
                    <a:ext uri="{9D8B030D-6E8A-4147-A177-3AD203B41FA5}">
                      <a16:colId xmlns:a16="http://schemas.microsoft.com/office/drawing/2014/main" val="3442885965"/>
                    </a:ext>
                  </a:extLst>
                </a:gridCol>
              </a:tblGrid>
              <a:tr h="658971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t-E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Baasstsenaarium</a:t>
                      </a:r>
                    </a:p>
                    <a:p>
                      <a:pPr algn="l" rtl="0" fontAlgn="ctr"/>
                      <a:r>
                        <a:rPr lang="et-EE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juuni</a:t>
                      </a:r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2022- </a:t>
                      </a:r>
                      <a:r>
                        <a:rPr lang="et-EE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mai</a:t>
                      </a:r>
                      <a:r>
                        <a:rPr lang="en-US" sz="2000" b="0" i="1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61070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ctr" rtl="0" fontAlgn="ctr"/>
                      <a:r>
                        <a:rPr lang="et-EE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Tarnekanalid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6E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1" i="0" u="none" strike="noStrike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 TWh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6E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376644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t-EE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Klaipeda LNG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17994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t-E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Hamina LNG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841666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Läti gaasihoidlas gaasi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274352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GIPL </a:t>
                      </a:r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voog</a:t>
                      </a:r>
                      <a:r>
                        <a:rPr lang="en-US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PL-&gt;LT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819103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t-E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Uus LNG terminal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031477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l" rtl="0" fontAlgn="ctr"/>
                      <a:r>
                        <a:rPr lang="et-EE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SUM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27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67,5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16176"/>
                  </a:ext>
                </a:extLst>
              </a:tr>
              <a:tr h="263588">
                <a:tc>
                  <a:txBody>
                    <a:bodyPr/>
                    <a:lstStyle/>
                    <a:p>
                      <a:pPr marL="108000" algn="ctr" rtl="0" fontAlgn="ctr"/>
                      <a:r>
                        <a:rPr lang="et-EE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Tarbimine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6E8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t-EE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r>
                        <a:rPr lang="et-EE" sz="16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TWh</a:t>
                      </a:r>
                      <a:endParaRPr lang="et-EE" sz="1600" b="1" i="0" u="none" strike="noStrike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6E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94318"/>
                  </a:ext>
                </a:extLst>
              </a:tr>
              <a:tr h="323152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Soome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00" marR="9500" marT="9500" marB="4560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767743"/>
                  </a:ext>
                </a:extLst>
              </a:tr>
              <a:tr h="323152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Eesti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 marL="9500" marR="9500" marT="9500" marB="4560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168075"/>
                  </a:ext>
                </a:extLst>
              </a:tr>
              <a:tr h="323152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Läti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00" marR="9500" marT="9500" marB="4560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749572"/>
                  </a:ext>
                </a:extLst>
              </a:tr>
              <a:tr h="323152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Leedu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00" marR="9500" marT="9500" marB="4560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677568"/>
                  </a:ext>
                </a:extLst>
              </a:tr>
              <a:tr h="323152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GIPL </a:t>
                      </a:r>
                      <a:r>
                        <a:rPr lang="et-EE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voog</a:t>
                      </a:r>
                      <a:r>
                        <a:rPr lang="en-US" sz="16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LT-&gt; PL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4A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00" marR="9500" marT="9500" marB="4560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795501"/>
                  </a:ext>
                </a:extLst>
              </a:tr>
              <a:tr h="323152">
                <a:tc>
                  <a:txBody>
                    <a:bodyPr/>
                    <a:lstStyle/>
                    <a:p>
                      <a:pPr marL="108000" algn="l" defTabSz="914400" rtl="0" eaLnBrk="1" fontAlgn="ctr" latinLnBrk="0" hangingPunct="1"/>
                      <a:r>
                        <a:rPr lang="et-EE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SUM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2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t-EE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49,5</a:t>
                      </a:r>
                    </a:p>
                  </a:txBody>
                  <a:tcPr marL="9500" marR="9500" marT="9500" marB="4560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32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043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08750-06F1-4ED9-90A3-322F07646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92" y="321096"/>
            <a:ext cx="10876667" cy="1132779"/>
          </a:xfrm>
        </p:spPr>
        <p:txBody>
          <a:bodyPr>
            <a:normAutofit/>
          </a:bodyPr>
          <a:lstStyle/>
          <a:p>
            <a:r>
              <a:rPr lang="et-EE" sz="3591" b="1" dirty="0"/>
              <a:t>Strateegilise reservi loomine</a:t>
            </a:r>
            <a:endParaRPr lang="en-US" sz="3591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7D60E-AA6A-F5BD-C82F-988EB7EB0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710" y="1965181"/>
            <a:ext cx="5861621" cy="4386307"/>
          </a:xfrm>
        </p:spPr>
        <p:txBody>
          <a:bodyPr>
            <a:normAutofit/>
          </a:bodyPr>
          <a:lstStyle/>
          <a:p>
            <a:r>
              <a:rPr lang="et-EE" sz="1696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Eelnevalt kokkulepitud tasu eest juhitava tootmisvõimsuse hoidmine/säilitamine</a:t>
            </a:r>
          </a:p>
          <a:p>
            <a:endParaRPr lang="et-EE" sz="1696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t-EE" sz="1696" dirty="0">
                <a:latin typeface="Times New Roman" panose="02020603050405020304" pitchFamily="18" charset="0"/>
                <a:ea typeface="Times New Roman" panose="02020603050405020304" pitchFamily="18" charset="0"/>
              </a:rPr>
              <a:t>Väikseima turumoonutusega võimsusmehhanismi tüüp</a:t>
            </a:r>
          </a:p>
          <a:p>
            <a:endParaRPr lang="et-EE" sz="1696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t-EE" sz="1696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Strateegiline reserv on ülejäänud elektriturust eraldiseisev</a:t>
            </a:r>
          </a:p>
          <a:p>
            <a:endParaRPr lang="et-EE" sz="1696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t-EE" sz="1696" dirty="0">
                <a:latin typeface="Times New Roman" panose="02020603050405020304" pitchFamily="18" charset="0"/>
                <a:ea typeface="Times New Roman" panose="02020603050405020304" pitchFamily="18" charset="0"/>
              </a:rPr>
              <a:t>Käivitatakse TSO korraldusel üksnes juhul, kui turul piisavalt tootmisvõimsuseid ei leidu ning on oht varustuskindlusele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E94E32-7159-8A92-1405-36C2E2173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8" t="6130" r="4439" b="4647"/>
          <a:stretch/>
        </p:blipFill>
        <p:spPr>
          <a:xfrm>
            <a:off x="6279531" y="1930467"/>
            <a:ext cx="5723339" cy="34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98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252E6-72C2-13E3-6A24-F25B31FC6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49" y="532242"/>
            <a:ext cx="10876667" cy="1132779"/>
          </a:xfrm>
        </p:spPr>
        <p:txBody>
          <a:bodyPr>
            <a:normAutofit fontScale="90000"/>
          </a:bodyPr>
          <a:lstStyle/>
          <a:p>
            <a:pPr algn="ctr"/>
            <a:r>
              <a:rPr lang="et-EE" sz="3591" b="1" dirty="0"/>
              <a:t>Elektritootmise strateegilise reservi ettevalmistavad tegevused</a:t>
            </a:r>
            <a:br>
              <a:rPr lang="et-EE" sz="3591" b="1" dirty="0"/>
            </a:br>
            <a:endParaRPr lang="en-US" sz="3591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F63C7-3F6E-4334-B140-82F486E79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93" y="2412157"/>
            <a:ext cx="3997946" cy="3748919"/>
          </a:xfrm>
        </p:spPr>
        <p:txBody>
          <a:bodyPr>
            <a:normAutofit/>
          </a:bodyPr>
          <a:lstStyle/>
          <a:p>
            <a:r>
              <a:rPr lang="et-EE" sz="1995" dirty="0"/>
              <a:t>Märts 2020 – varustuskindluse normi analüüs</a:t>
            </a:r>
          </a:p>
          <a:p>
            <a:r>
              <a:rPr lang="et-EE" sz="1995" dirty="0"/>
              <a:t>September 2020 – Eestile sobiva võimsusmehhanismi uuring</a:t>
            </a:r>
          </a:p>
          <a:p>
            <a:r>
              <a:rPr lang="et-EE" sz="1995" dirty="0"/>
              <a:t>Mai 2021 – Varustuskindluse normi kinnitamine VV-s</a:t>
            </a:r>
          </a:p>
          <a:p>
            <a:r>
              <a:rPr lang="et-EE" sz="1995" dirty="0"/>
              <a:t>2021/22 – Elektrituruseaduse muudatuste väljatöötamine</a:t>
            </a:r>
          </a:p>
          <a:p>
            <a:endParaRPr lang="et-EE" sz="1995" dirty="0"/>
          </a:p>
          <a:p>
            <a:endParaRPr lang="et-EE" sz="1995" dirty="0"/>
          </a:p>
          <a:p>
            <a:endParaRPr lang="et-EE" sz="1995" dirty="0"/>
          </a:p>
          <a:p>
            <a:pPr marL="0" indent="0">
              <a:buNone/>
            </a:pPr>
            <a:endParaRPr lang="et-EE" sz="1995" dirty="0"/>
          </a:p>
          <a:p>
            <a:endParaRPr lang="en-US" sz="1995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010178-3331-14A8-AF96-ABE05AC4D0C8}"/>
              </a:ext>
            </a:extLst>
          </p:cNvPr>
          <p:cNvGrpSpPr/>
          <p:nvPr/>
        </p:nvGrpSpPr>
        <p:grpSpPr>
          <a:xfrm>
            <a:off x="5300925" y="2636421"/>
            <a:ext cx="6236928" cy="2085802"/>
            <a:chOff x="5075640" y="-1"/>
            <a:chExt cx="6609921" cy="2210541"/>
          </a:xfrm>
        </p:grpSpPr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A4853F76-EDF1-59F8-F77E-DF708BEFE74F}"/>
                </a:ext>
              </a:extLst>
            </p:cNvPr>
            <p:cNvGraphicFramePr/>
            <p:nvPr/>
          </p:nvGraphicFramePr>
          <p:xfrm>
            <a:off x="5075640" y="300815"/>
            <a:ext cx="6609921" cy="15267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Arrow: Curved Up 5">
              <a:extLst>
                <a:ext uri="{FF2B5EF4-FFF2-40B4-BE49-F238E27FC236}">
                  <a16:creationId xmlns:a16="http://schemas.microsoft.com/office/drawing/2014/main" id="{168D5619-1862-EDB5-C7E0-5DF724084743}"/>
                </a:ext>
              </a:extLst>
            </p:cNvPr>
            <p:cNvSpPr/>
            <p:nvPr/>
          </p:nvSpPr>
          <p:spPr>
            <a:xfrm flipH="1">
              <a:off x="5848510" y="1630493"/>
              <a:ext cx="2469865" cy="58004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>
                <a:solidFill>
                  <a:schemeClr val="tx1"/>
                </a:solidFill>
              </a:endParaRPr>
            </a:p>
          </p:txBody>
        </p:sp>
        <p:sp>
          <p:nvSpPr>
            <p:cNvPr id="7" name="Arrow: Curved Up 6">
              <a:extLst>
                <a:ext uri="{FF2B5EF4-FFF2-40B4-BE49-F238E27FC236}">
                  <a16:creationId xmlns:a16="http://schemas.microsoft.com/office/drawing/2014/main" id="{768CA42C-6947-5406-CD36-A8F4FEEC78D0}"/>
                </a:ext>
              </a:extLst>
            </p:cNvPr>
            <p:cNvSpPr/>
            <p:nvPr/>
          </p:nvSpPr>
          <p:spPr>
            <a:xfrm flipV="1">
              <a:off x="5921406" y="-1"/>
              <a:ext cx="2396971" cy="506728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6765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174" y="245215"/>
            <a:ext cx="10488216" cy="1253877"/>
          </a:xfrm>
        </p:spPr>
        <p:txBody>
          <a:bodyPr/>
          <a:lstStyle/>
          <a:p>
            <a:pPr algn="ctr">
              <a:spcBef>
                <a:spcPts val="598"/>
              </a:spcBef>
            </a:pPr>
            <a:r>
              <a:rPr lang="et-EE" sz="2800" b="1" dirty="0" err="1">
                <a:latin typeface="Calibri" panose="020F0502020204030204" pitchFamily="34" charset="0"/>
              </a:rPr>
              <a:t>Üleeuroopaline</a:t>
            </a:r>
            <a:r>
              <a:rPr lang="et-EE" sz="2800" b="1" dirty="0">
                <a:latin typeface="Calibri" panose="020F0502020204030204" pitchFamily="34" charset="0"/>
              </a:rPr>
              <a:t> süsteemi võimekuse analüüsi tulemused</a:t>
            </a:r>
            <a:br>
              <a:rPr lang="et-EE" sz="2800" b="1" dirty="0">
                <a:latin typeface="Calibri" panose="020F0502020204030204" pitchFamily="34" charset="0"/>
              </a:rPr>
            </a:br>
            <a:endParaRPr lang="et-EE" sz="2793" b="1" dirty="0"/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1031797" y="1499092"/>
            <a:ext cx="9600319" cy="1700295"/>
          </a:xfrm>
          <a:prstGeom prst="rect">
            <a:avLst/>
          </a:prstGeom>
        </p:spPr>
        <p:txBody>
          <a:bodyPr vert="horz" lIns="91202" tIns="45601" rIns="91202" bIns="45601" rtlCol="0">
            <a:norm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F6E85"/>
              </a:buClr>
              <a:buSzTx/>
              <a:buFont typeface="Arial" charset="0"/>
              <a:buChar char="•"/>
              <a:tabLst/>
              <a:defRPr sz="24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95350" indent="-44767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7931E"/>
              </a:buClr>
              <a:buSzPct val="70000"/>
              <a:buFont typeface="Arial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444500" indent="-355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7931E"/>
              </a:buClr>
              <a:buFont typeface="Arial" charset="0"/>
              <a:buChar char="•"/>
              <a:tabLst>
                <a:tab pos="0" algn="l"/>
              </a:tabLst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444500" indent="-355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7931E"/>
              </a:buClr>
              <a:buFont typeface="Arial" charset="0"/>
              <a:buChar char="•"/>
              <a:tabLst>
                <a:tab pos="0" algn="l"/>
              </a:tabLst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7931E"/>
              </a:buClr>
              <a:buFont typeface="Arial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7931E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7931E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7931E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7931E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598"/>
              </a:spcBef>
            </a:pPr>
            <a:r>
              <a:rPr lang="et-EE" sz="1795" dirty="0">
                <a:latin typeface="Calibri" panose="020F0502020204030204" pitchFamily="34" charset="0"/>
                <a:ea typeface="Calibri" panose="020F0502020204030204" pitchFamily="34" charset="0"/>
              </a:rPr>
              <a:t>Üle-</a:t>
            </a:r>
            <a:r>
              <a:rPr lang="et-EE" sz="1795" dirty="0" err="1">
                <a:latin typeface="Calibri" panose="020F0502020204030204" pitchFamily="34" charset="0"/>
                <a:ea typeface="Calibri" panose="020F0502020204030204" pitchFamily="34" charset="0"/>
              </a:rPr>
              <a:t>euroopaline</a:t>
            </a:r>
            <a:r>
              <a:rPr lang="et-EE" sz="1795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t-EE" sz="1795" dirty="0">
                <a:latin typeface="Calibri" panose="020F0502020204030204" pitchFamily="34" charset="0"/>
              </a:rPr>
              <a:t>süsteemi võimekuse </a:t>
            </a:r>
            <a:r>
              <a:rPr lang="et-EE" sz="1795" dirty="0">
                <a:latin typeface="Calibri" panose="020F0502020204030204" pitchFamily="34" charset="0"/>
                <a:ea typeface="Calibri" panose="020F0502020204030204" pitchFamily="34" charset="0"/>
              </a:rPr>
              <a:t>analüüs ERAA näitab, et </a:t>
            </a:r>
            <a:r>
              <a:rPr lang="et-EE" sz="1795" b="1" dirty="0">
                <a:latin typeface="Calibri" panose="020F0502020204030204" pitchFamily="34" charset="0"/>
                <a:ea typeface="Calibri" panose="020F0502020204030204" pitchFamily="34" charset="0"/>
              </a:rPr>
              <a:t>alates 2027. aastast ei pruugi Eesti põlevkivielektrijaamad olla enam elektriturul konkurentsivõimelised. </a:t>
            </a:r>
          </a:p>
          <a:p>
            <a:pPr>
              <a:spcBef>
                <a:spcPts val="598"/>
              </a:spcBef>
            </a:pPr>
            <a:r>
              <a:rPr lang="et-EE" sz="1795" dirty="0">
                <a:latin typeface="Calibri" panose="020F0502020204030204" pitchFamily="34" charset="0"/>
                <a:ea typeface="Calibri" panose="020F0502020204030204" pitchFamily="34" charset="0"/>
              </a:rPr>
              <a:t>Kui põlevkivielektrijaamad võimaliku majandusliku mittetasuvuse tõttu kindlate tootmisvõimsuste arvestusest välja arvata, siis ei vasta varustuskindluse tase enam Eesti valitsuse kehtestatud normile.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B5E05E-EDFA-7B80-5919-044EEB3AB77F}"/>
              </a:ext>
            </a:extLst>
          </p:cNvPr>
          <p:cNvGrpSpPr/>
          <p:nvPr/>
        </p:nvGrpSpPr>
        <p:grpSpPr>
          <a:xfrm>
            <a:off x="1681389" y="3199387"/>
            <a:ext cx="7969903" cy="3484296"/>
            <a:chOff x="1420766" y="3302402"/>
            <a:chExt cx="7990712" cy="349339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FBBDA08-D269-8362-18DE-3CA9E5601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0766" y="3302402"/>
              <a:ext cx="7990712" cy="3493393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38B699F-F30D-9601-DAA4-61FAE91D68CB}"/>
                </a:ext>
              </a:extLst>
            </p:cNvPr>
            <p:cNvSpPr/>
            <p:nvPr/>
          </p:nvSpPr>
          <p:spPr>
            <a:xfrm>
              <a:off x="6015134" y="4616754"/>
              <a:ext cx="622041" cy="37944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DC686F-817E-82BE-7D65-C4B6D87A0649}"/>
              </a:ext>
            </a:extLst>
          </p:cNvPr>
          <p:cNvSpPr txBox="1"/>
          <p:nvPr/>
        </p:nvSpPr>
        <p:spPr>
          <a:xfrm>
            <a:off x="310211" y="3399524"/>
            <a:ext cx="1371179" cy="1006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097" dirty="0">
                <a:solidFill>
                  <a:schemeClr val="accent2">
                    <a:lumMod val="75000"/>
                  </a:schemeClr>
                </a:solidFill>
              </a:rPr>
              <a:t>Keskmine piirangutundide arv aastas (LOLE) </a:t>
            </a:r>
            <a:r>
              <a:rPr lang="et-EE" sz="1097" dirty="0" err="1">
                <a:solidFill>
                  <a:schemeClr val="accent2">
                    <a:lumMod val="75000"/>
                  </a:schemeClr>
                </a:solidFill>
              </a:rPr>
              <a:t>üleeuroopalise</a:t>
            </a:r>
            <a:r>
              <a:rPr lang="et-EE" sz="1097" dirty="0">
                <a:solidFill>
                  <a:schemeClr val="accent2">
                    <a:lumMod val="75000"/>
                  </a:schemeClr>
                </a:solidFill>
              </a:rPr>
              <a:t> analüüsi põhiselt </a:t>
            </a:r>
            <a:endParaRPr lang="en-GB" sz="1097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00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882B-C684-3CCF-4A5B-5E4FF996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92" y="1693947"/>
            <a:ext cx="3951743" cy="4504599"/>
          </a:xfrm>
        </p:spPr>
        <p:txBody>
          <a:bodyPr anchor="t">
            <a:normAutofit/>
          </a:bodyPr>
          <a:lstStyle/>
          <a:p>
            <a:r>
              <a:rPr lang="et-EE" sz="3591" b="1" dirty="0"/>
              <a:t>Peab vastama EL regulatsioonile</a:t>
            </a:r>
            <a:endParaRPr lang="en-US" sz="3591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898BC-06C9-B4D1-474D-E48FD2404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817" y="1693947"/>
            <a:ext cx="6461642" cy="4504600"/>
          </a:xfrm>
        </p:spPr>
        <p:txBody>
          <a:bodyPr>
            <a:normAutofit/>
          </a:bodyPr>
          <a:lstStyle/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Ajaliselt piiratud</a:t>
            </a:r>
          </a:p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Minimaalsed turumoonutused</a:t>
            </a:r>
          </a:p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Piirdub ulatusega, mis on vajalik varustuskindluse probleemi lahendamiseks ja varustuskindluse normi täitmiseks</a:t>
            </a:r>
          </a:p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Võimsuspakkujad tuleb leida läbipaistvalt, mittediskrimineerivalt ja konkurentsipõhiselt</a:t>
            </a:r>
          </a:p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Osaleda saavad nii olemasoleva, kui uued elektrijaamad</a:t>
            </a:r>
          </a:p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Kvalifitseeruva tootmisseadme heitepiirangud (550 g/kWh vs. 350kgCO2/kWh/a) </a:t>
            </a:r>
          </a:p>
          <a:p>
            <a:pPr lvl="1">
              <a:spcAft>
                <a:spcPts val="997"/>
              </a:spcAft>
            </a:pPr>
            <a:r>
              <a:rPr lang="et-EE" sz="18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Rakendamiseks vajalik taotleda EL riigiabi luba</a:t>
            </a:r>
            <a:endParaRPr lang="en-US" sz="189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895" dirty="0"/>
          </a:p>
        </p:txBody>
      </p:sp>
    </p:spTree>
    <p:extLst>
      <p:ext uri="{BB962C8B-B14F-4D97-AF65-F5344CB8AC3E}">
        <p14:creationId xmlns:p14="http://schemas.microsoft.com/office/powerpoint/2010/main" val="834483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7A32AF-0768-6718-CD39-FDF912CD8A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6639229"/>
              </p:ext>
            </p:extLst>
          </p:nvPr>
        </p:nvGraphicFramePr>
        <p:xfrm>
          <a:off x="641792" y="1003306"/>
          <a:ext cx="10876668" cy="5164106"/>
        </p:xfrm>
        <a:graphic>
          <a:graphicData uri="http://schemas.openxmlformats.org/drawingml/2006/table">
            <a:tbl>
              <a:tblPr firstRow="1" firstCol="1" bandRow="1"/>
              <a:tblGrid>
                <a:gridCol w="6415877">
                  <a:extLst>
                    <a:ext uri="{9D8B030D-6E8A-4147-A177-3AD203B41FA5}">
                      <a16:colId xmlns:a16="http://schemas.microsoft.com/office/drawing/2014/main" val="787078203"/>
                    </a:ext>
                  </a:extLst>
                </a:gridCol>
                <a:gridCol w="1759197">
                  <a:extLst>
                    <a:ext uri="{9D8B030D-6E8A-4147-A177-3AD203B41FA5}">
                      <a16:colId xmlns:a16="http://schemas.microsoft.com/office/drawing/2014/main" val="3568788241"/>
                    </a:ext>
                  </a:extLst>
                </a:gridCol>
                <a:gridCol w="2701594">
                  <a:extLst>
                    <a:ext uri="{9D8B030D-6E8A-4147-A177-3AD203B41FA5}">
                      <a16:colId xmlns:a16="http://schemas.microsoft.com/office/drawing/2014/main" val="1764556503"/>
                    </a:ext>
                  </a:extLst>
                </a:gridCol>
              </a:tblGrid>
              <a:tr h="330177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Tegevus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Vastutav osapool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Indikatiivne ajakava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866342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5245450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Varustuskindluse normi kontroll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Elering AS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Jooksvalt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794858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Teavitada MKM-i varustuskindluse normi potentsiaalsest ületamisest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Elering AS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Tehtud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6960267"/>
                  </a:ext>
                </a:extLst>
              </a:tr>
              <a:tr h="60099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Hinnata turutõkkeid, selgitada välja ja võimalusel eemaldada põhjused, miks uusi juhitavaid tootmisseadmeid turule ei tule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Konkurentsiamet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 kvartal 2023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967094"/>
                  </a:ext>
                </a:extLst>
              </a:tr>
              <a:tr h="60099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Teavitada Euroopa Komisjoni ja ACER-t võimsusmehhanismi kasutamise vajadusest (esitada riigiabi andmise taotlus)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MKM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Aprill 2023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482910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Esitada strateegilise reservi eelnõu 1. kooskõlastusringile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MKM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Veebruar/Märts 2023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937074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Esitada strateegilise reservi eelnõu VV-le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MKM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Aprill/Mai 2023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81896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Läbirääkimised Euroopa Komisjoniga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MKM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2023. a I-IV kvartal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970829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Riigiabi luba väljastatud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MKM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2023. a lõpp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3232389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Strateegilise reservi eelnõu on võetud vastu seadusena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Riigikogu/MKM</a:t>
                      </a:r>
                      <a:endParaRPr lang="et-EE" sz="2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2023. a lõpp</a:t>
                      </a:r>
                      <a:endParaRPr lang="et-EE" sz="2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285443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Strateegilise reservi hanke väljakuulutamine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TSO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2024. a 1. pool</a:t>
                      </a:r>
                      <a:endParaRPr lang="et-E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019378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Lepingu sõlmimine</a:t>
                      </a:r>
                      <a:endParaRPr lang="et-E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TSO</a:t>
                      </a:r>
                      <a:endParaRPr lang="et-EE" sz="2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2025. a 2. pool</a:t>
                      </a:r>
                      <a:endParaRPr lang="et-EE" sz="2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74043"/>
                  </a:ext>
                </a:extLst>
              </a:tr>
              <a:tr h="330177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1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Strateegilise reservi käitamine</a:t>
                      </a: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TSO</a:t>
                      </a: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t-EE" sz="15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88308" marR="88308" marT="1226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34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680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9A076A-38C0-48FE-B3B9-FF05E6664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45" y="115625"/>
            <a:ext cx="10944225" cy="634522"/>
          </a:xfrm>
        </p:spPr>
        <p:txBody>
          <a:bodyPr>
            <a:noAutofit/>
          </a:bodyPr>
          <a:lstStyle/>
          <a:p>
            <a:pPr algn="ctr"/>
            <a:r>
              <a:rPr lang="et-EE" sz="4256" dirty="0">
                <a:latin typeface="Arial" panose="020B0604020202020204" pitchFamily="34" charset="0"/>
                <a:cs typeface="Arial" panose="020B0604020202020204" pitchFamily="34" charset="0"/>
              </a:rPr>
              <a:t>Elektrisüsteemi talitlus</a:t>
            </a:r>
          </a:p>
        </p:txBody>
      </p:sp>
      <p:sp>
        <p:nvSpPr>
          <p:cNvPr id="6" name="Sisu kohatäide 2">
            <a:extLst>
              <a:ext uri="{FF2B5EF4-FFF2-40B4-BE49-F238E27FC236}">
                <a16:creationId xmlns:a16="http://schemas.microsoft.com/office/drawing/2014/main" id="{C5F0BE12-E95C-8670-458D-E0B283D78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95" y="1193380"/>
            <a:ext cx="5317605" cy="48240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t-EE" sz="186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t-EE" sz="239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t-EE" sz="2394" dirty="0">
                <a:latin typeface="Arial" panose="020B0604020202020204" pitchFamily="34" charset="0"/>
                <a:cs typeface="Arial" panose="020B0604020202020204" pitchFamily="34" charset="0"/>
              </a:rPr>
              <a:t>Käimasoleval talvel riskid </a:t>
            </a:r>
            <a:r>
              <a:rPr lang="et-EE" sz="2394" dirty="0" err="1">
                <a:latin typeface="Arial" panose="020B0604020202020204" pitchFamily="34" charset="0"/>
                <a:cs typeface="Arial" panose="020B0604020202020204" pitchFamily="34" charset="0"/>
              </a:rPr>
              <a:t>tava-pärasest</a:t>
            </a:r>
            <a:r>
              <a:rPr lang="et-EE" sz="2394" dirty="0">
                <a:latin typeface="Arial" panose="020B0604020202020204" pitchFamily="34" charset="0"/>
                <a:cs typeface="Arial" panose="020B0604020202020204" pitchFamily="34" charset="0"/>
              </a:rPr>
              <a:t> kõrgemad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t-EE" sz="239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t-EE" sz="2394" dirty="0">
                <a:latin typeface="Arial" panose="020B0604020202020204" pitchFamily="34" charset="0"/>
                <a:cs typeface="Arial" panose="020B0604020202020204" pitchFamily="34" charset="0"/>
              </a:rPr>
              <a:t>Töötame Euroopa elektrisüsteemiga sünkroniseerimiseks 2025 lõpus. Võimalusel kiirendame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t-EE" sz="239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t-EE" sz="2394" dirty="0">
                <a:latin typeface="Arial" panose="020B0604020202020204" pitchFamily="34" charset="0"/>
                <a:cs typeface="Arial" panose="020B0604020202020204" pitchFamily="34" charset="0"/>
              </a:rPr>
              <a:t>Baltiriigid juba tehniliselt valmis Vene sagedusalast kiireks  lahti-ühendamiseks, </a:t>
            </a:r>
            <a:r>
              <a:rPr lang="et-EE" sz="2394" b="1" dirty="0">
                <a:latin typeface="Arial" panose="020B0604020202020204" pitchFamily="34" charset="0"/>
                <a:cs typeface="Arial" panose="020B0604020202020204" pitchFamily="34" charset="0"/>
              </a:rPr>
              <a:t>kuid sellega </a:t>
            </a:r>
            <a:r>
              <a:rPr lang="et-EE" sz="2394" b="1" dirty="0" err="1">
                <a:latin typeface="Arial" panose="020B0604020202020204" pitchFamily="34" charset="0"/>
                <a:cs typeface="Arial" panose="020B0604020202020204" pitchFamily="34" charset="0"/>
              </a:rPr>
              <a:t>kaas-nevad</a:t>
            </a:r>
            <a:r>
              <a:rPr lang="et-EE" sz="2394" b="1" dirty="0">
                <a:latin typeface="Arial" panose="020B0604020202020204" pitchFamily="34" charset="0"/>
                <a:cs typeface="Arial" panose="020B0604020202020204" pitchFamily="34" charset="0"/>
              </a:rPr>
              <a:t> täna veel soovimatud riskid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t-EE" sz="239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t-EE" sz="212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t-EE" sz="2127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t-EE" sz="212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t-EE" sz="212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t-EE" sz="212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9D4345BF-C458-5539-6620-6143C620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331" y="833274"/>
            <a:ext cx="5794480" cy="5624019"/>
          </a:xfrm>
          <a:prstGeom prst="rect">
            <a:avLst/>
          </a:prstGeom>
        </p:spPr>
      </p:pic>
      <p:sp>
        <p:nvSpPr>
          <p:cNvPr id="9" name="Nool: vasaknool 8">
            <a:extLst>
              <a:ext uri="{FF2B5EF4-FFF2-40B4-BE49-F238E27FC236}">
                <a16:creationId xmlns:a16="http://schemas.microsoft.com/office/drawing/2014/main" id="{828D1C7B-E787-94FC-502C-9869225EA0A6}"/>
              </a:ext>
            </a:extLst>
          </p:cNvPr>
          <p:cNvSpPr/>
          <p:nvPr/>
        </p:nvSpPr>
        <p:spPr>
          <a:xfrm rot="18306100">
            <a:off x="9207734" y="3478031"/>
            <a:ext cx="1301147" cy="644493"/>
          </a:xfrm>
          <a:prstGeom prst="leftArrow">
            <a:avLst/>
          </a:prstGeom>
          <a:noFill/>
          <a:ln w="6032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000">
              <a:defRPr/>
            </a:pPr>
            <a:endParaRPr lang="et-EE" sz="2394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46933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" y="794"/>
            <a:ext cx="12158840" cy="6839347"/>
          </a:xfrm>
          <a:prstGeom prst="rect">
            <a:avLst/>
          </a:prstGeom>
        </p:spPr>
      </p:pic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63501" y="971997"/>
            <a:ext cx="1965469" cy="749915"/>
          </a:xfrm>
        </p:spPr>
        <p:txBody>
          <a:bodyPr>
            <a:normAutofit fontScale="90000"/>
          </a:bodyPr>
          <a:lstStyle/>
          <a:p>
            <a:r>
              <a:rPr lang="et-EE" dirty="0"/>
              <a:t>Kõik.</a:t>
            </a:r>
            <a:br>
              <a:rPr lang="et-EE" dirty="0"/>
            </a:br>
            <a:r>
              <a:rPr lang="et-EE" sz="1795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timo.tatar@mkm.ee</a:t>
            </a:r>
            <a:r>
              <a:rPr lang="et-EE" sz="1795" dirty="0">
                <a:solidFill>
                  <a:srgbClr val="00B0F0"/>
                </a:solidFill>
              </a:rPr>
              <a:t>             </a:t>
            </a:r>
            <a:br>
              <a:rPr lang="et-EE" sz="1795" dirty="0">
                <a:solidFill>
                  <a:srgbClr val="00B0F0"/>
                </a:solidFill>
              </a:rPr>
            </a:br>
            <a:br>
              <a:rPr lang="et-EE" sz="1795" dirty="0">
                <a:solidFill>
                  <a:srgbClr val="00B0F0"/>
                </a:solidFill>
              </a:rPr>
            </a:b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587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AB13-67E4-4E52-AD39-8A04B5164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1" y="105142"/>
            <a:ext cx="5715736" cy="1240346"/>
          </a:xfrm>
        </p:spPr>
        <p:txBody>
          <a:bodyPr>
            <a:normAutofit fontScale="90000"/>
          </a:bodyPr>
          <a:lstStyle/>
          <a:p>
            <a:r>
              <a:rPr lang="et-EE" sz="3192" b="1">
                <a:latin typeface="Calibri" panose="020F0502020204030204" pitchFamily="34" charset="0"/>
                <a:cs typeface="Calibri" panose="020F0502020204030204" pitchFamily="34" charset="0"/>
              </a:rPr>
              <a:t>Kuidas elektriturg töötab? Kui palju me turuhinda mõjutada saame?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3B8F55-5615-4C06-9A10-452618F5A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99" y="1481606"/>
            <a:ext cx="5435228" cy="4992534"/>
          </a:xfrm>
        </p:spPr>
        <p:txBody>
          <a:bodyPr vert="horz" lIns="91202" tIns="45601" rIns="91202" bIns="45601" rtlCol="0" anchor="t">
            <a:normAutofit/>
          </a:bodyPr>
          <a:lstStyle/>
          <a:p>
            <a:r>
              <a:rPr lang="et-EE" sz="1496">
                <a:ea typeface="+mn-lt"/>
                <a:cs typeface="+mn-lt"/>
              </a:rPr>
              <a:t>Turg jaotatud hinnapiirkondadeks võrgu piirangute tõttu</a:t>
            </a:r>
            <a:endParaRPr lang="et-EE" sz="1496">
              <a:cs typeface="Calibri"/>
            </a:endParaRPr>
          </a:p>
          <a:p>
            <a:r>
              <a:rPr lang="et-EE" sz="1496">
                <a:ea typeface="+mn-lt"/>
                <a:cs typeface="+mn-lt"/>
              </a:rPr>
              <a:t>Ideaalse võrgu (või tootmise geograafilise jaotuse) puhul piisaks ühest hinnast kogu turul</a:t>
            </a:r>
            <a:endParaRPr lang="et-EE"/>
          </a:p>
          <a:p>
            <a:r>
              <a:rPr lang="et-EE" sz="1496">
                <a:ea typeface="+mn-lt"/>
                <a:cs typeface="+mn-lt"/>
              </a:rPr>
              <a:t>Tootjad ei pea turul osalema võimalikud ka kahepoolsed lepingud (nt. </a:t>
            </a:r>
            <a:r>
              <a:rPr lang="et-EE" sz="1496" err="1">
                <a:ea typeface="+mn-lt"/>
                <a:cs typeface="+mn-lt"/>
              </a:rPr>
              <a:t>PPA-d</a:t>
            </a:r>
            <a:r>
              <a:rPr lang="et-EE" sz="1496">
                <a:ea typeface="+mn-lt"/>
                <a:cs typeface="+mn-lt"/>
              </a:rPr>
              <a:t>)</a:t>
            </a:r>
            <a:endParaRPr lang="et-EE"/>
          </a:p>
          <a:p>
            <a:r>
              <a:rPr lang="et-EE" sz="1496">
                <a:ea typeface="+mn-lt"/>
                <a:cs typeface="+mn-lt"/>
              </a:rPr>
              <a:t>Tulevikutehingute turg, päev-ette turg, päevasisene turg </a:t>
            </a:r>
            <a:endParaRPr lang="et-EE"/>
          </a:p>
          <a:p>
            <a:r>
              <a:rPr lang="et-EE" sz="1496">
                <a:ea typeface="+mn-lt"/>
                <a:cs typeface="+mn-lt"/>
              </a:rPr>
              <a:t>Tootjad osalevad päev-ette turul tootmise marginaalkuludel põhinevate pakkumistega (tuulel, päikesele ligi 0, soojuselektrijaamadel kütuse hind + co2 jms.)</a:t>
            </a:r>
            <a:endParaRPr lang="et-EE"/>
          </a:p>
          <a:p>
            <a:r>
              <a:rPr lang="et-EE" sz="1496">
                <a:ea typeface="+mn-lt"/>
                <a:cs typeface="+mn-lt"/>
              </a:rPr>
              <a:t>Analüüsid näitavad, et selline mudel tagab tarbijatele parima hinna (mure pigem kas ka tootjatele, kes pääsevad turule harva on piisav motivatsioon investeerida)</a:t>
            </a:r>
            <a:endParaRPr lang="et-EE"/>
          </a:p>
          <a:p>
            <a:r>
              <a:rPr lang="et-EE" sz="1496">
                <a:ea typeface="+mn-lt"/>
                <a:cs typeface="+mn-lt"/>
              </a:rPr>
              <a:t>Kõrget hinda põhjustavad maagaasi ja CO2 hind</a:t>
            </a:r>
            <a:endParaRPr lang="et-EE"/>
          </a:p>
          <a:p>
            <a:r>
              <a:rPr lang="et-EE" sz="1496" b="1">
                <a:ea typeface="+mn-lt"/>
                <a:cs typeface="+mn-lt"/>
              </a:rPr>
              <a:t>Turuhinda mõjutab – 1) rohkem soodsamat tootmist hinnapiirkonnas 2) rohkem ülekandevõimsusi (soodsamate) piirkondadega</a:t>
            </a:r>
            <a:endParaRPr lang="et-EE"/>
          </a:p>
          <a:p>
            <a:endParaRPr lang="et-EE" sz="1496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9E4FD6-9DEE-46B9-8ADD-329395307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716" y="267862"/>
            <a:ext cx="5855445" cy="333675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723B08-5903-426B-AA17-8A868BF30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901" y="3634049"/>
            <a:ext cx="6201750" cy="300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74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711EE7E-B7B9-6ABA-3675-9446EEB598C2}"/>
              </a:ext>
            </a:extLst>
          </p:cNvPr>
          <p:cNvSpPr txBox="1"/>
          <p:nvPr/>
        </p:nvSpPr>
        <p:spPr>
          <a:xfrm>
            <a:off x="566692" y="100709"/>
            <a:ext cx="11165588" cy="1132779"/>
          </a:xfrm>
          <a:prstGeom prst="rect">
            <a:avLst/>
          </a:prstGeom>
        </p:spPr>
        <p:txBody>
          <a:bodyPr vert="horz" lIns="91202" tIns="45601" rIns="91202" bIns="45601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598"/>
              </a:spcAft>
            </a:pPr>
            <a:r>
              <a:rPr lang="et-EE" sz="3591" b="1" dirty="0">
                <a:latin typeface="+mj-lt"/>
                <a:ea typeface="+mj-ea"/>
                <a:cs typeface="+mj-cs"/>
              </a:rPr>
              <a:t>Erinevates Euroopa riikides on ajalooliselt kasutusel väga erinevaid võimsusmehhanismi tüüpe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45EC79-CE2E-1B59-FCCB-255F0B977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484" y="1233488"/>
            <a:ext cx="7133280" cy="52429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D5A437-E3C5-B10A-E080-B02E1BBD5725}"/>
              </a:ext>
            </a:extLst>
          </p:cNvPr>
          <p:cNvSpPr txBox="1"/>
          <p:nvPr/>
        </p:nvSpPr>
        <p:spPr>
          <a:xfrm>
            <a:off x="10032206" y="6129349"/>
            <a:ext cx="2014041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Allikas: ENTSO-E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18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39693EB-B074-42F5-B64D-E0F143D51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17" y="113896"/>
            <a:ext cx="10488215" cy="1322188"/>
          </a:xfrm>
        </p:spPr>
        <p:txBody>
          <a:bodyPr/>
          <a:lstStyle/>
          <a:p>
            <a:pPr algn="ctr"/>
            <a:r>
              <a:rPr lang="et-EE" b="1" dirty="0"/>
              <a:t>Riiklikud energiahindade toetusmeetmed kodutarbijatele</a:t>
            </a:r>
            <a:endParaRPr lang="et-EE" b="1" baseline="30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181813-5389-E5EE-78E5-F0952C946AB1}"/>
              </a:ext>
            </a:extLst>
          </p:cNvPr>
          <p:cNvSpPr txBox="1"/>
          <p:nvPr/>
        </p:nvSpPr>
        <p:spPr>
          <a:xfrm>
            <a:off x="463501" y="1404045"/>
            <a:ext cx="11449408" cy="622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3200" b="1" dirty="0"/>
              <a:t>Elekter</a:t>
            </a:r>
          </a:p>
          <a:p>
            <a:pPr marL="1027957" lvl="1" indent="-285007">
              <a:buFont typeface="Arial" panose="020B0604020202020204" pitchFamily="34" charset="0"/>
              <a:buChar char="•"/>
            </a:pPr>
            <a:r>
              <a:rPr lang="et-EE" sz="3200" dirty="0"/>
              <a:t>Universaalteenus</a:t>
            </a:r>
          </a:p>
          <a:p>
            <a:pPr marL="1027957" lvl="1" indent="-285007">
              <a:buFont typeface="Arial" panose="020B0604020202020204" pitchFamily="34" charset="0"/>
              <a:buChar char="•"/>
            </a:pPr>
            <a:r>
              <a:rPr lang="et-EE" sz="3200" dirty="0"/>
              <a:t>Üle 80 €/MWh hinna kompenseerimine kuni 50 €/MWh</a:t>
            </a:r>
          </a:p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3200" b="1" dirty="0"/>
              <a:t>Gaas</a:t>
            </a:r>
          </a:p>
          <a:p>
            <a:pPr marL="1027957" lvl="1" indent="-285007">
              <a:buFont typeface="Arial" panose="020B0604020202020204" pitchFamily="34" charset="0"/>
              <a:buChar char="•"/>
            </a:pPr>
            <a:r>
              <a:rPr lang="et-EE" sz="3200" dirty="0"/>
              <a:t>Üle 80 €/MWh (0,7744 €/m</a:t>
            </a:r>
            <a:r>
              <a:rPr lang="et-EE" sz="3200" baseline="30000" dirty="0"/>
              <a:t>3</a:t>
            </a:r>
            <a:r>
              <a:rPr lang="et-EE" sz="3200" dirty="0"/>
              <a:t>) hinna kompenseerimine 80% ulatuses</a:t>
            </a:r>
          </a:p>
          <a:p>
            <a:pPr marL="1027957" lvl="1" indent="-285007">
              <a:buFont typeface="Arial" panose="020B0604020202020204" pitchFamily="34" charset="0"/>
              <a:buChar char="•"/>
            </a:pPr>
            <a:r>
              <a:rPr lang="et-EE" sz="3200" dirty="0"/>
              <a:t>Tarbimispiir 2,6 MWh/kuu (251 m</a:t>
            </a:r>
            <a:r>
              <a:rPr lang="et-EE" sz="3200" baseline="30000" dirty="0"/>
              <a:t>3</a:t>
            </a:r>
            <a:r>
              <a:rPr lang="et-EE" sz="3200" dirty="0"/>
              <a:t>/kuu)</a:t>
            </a:r>
          </a:p>
          <a:p>
            <a:pPr marL="285007" indent="-285007">
              <a:buFont typeface="Arial" panose="020B0604020202020204" pitchFamily="34" charset="0"/>
              <a:buChar char="•"/>
            </a:pPr>
            <a:r>
              <a:rPr lang="et-EE" sz="3200" b="1" dirty="0"/>
              <a:t>Kaugküte</a:t>
            </a:r>
          </a:p>
          <a:p>
            <a:pPr marL="1027957" lvl="1" indent="-285007">
              <a:buFont typeface="Arial" panose="020B0604020202020204" pitchFamily="34" charset="0"/>
              <a:buChar char="•"/>
            </a:pPr>
            <a:r>
              <a:rPr lang="et-EE" sz="3200" dirty="0"/>
              <a:t>Üle 80 €/MWh hinna kompenseerimine 80% ulatuses</a:t>
            </a:r>
          </a:p>
          <a:p>
            <a:pPr marL="285007" indent="-285007">
              <a:buFont typeface="Arial" panose="020B0604020202020204" pitchFamily="34" charset="0"/>
              <a:buChar char="•"/>
            </a:pPr>
            <a:endParaRPr lang="et-EE" sz="3200" dirty="0"/>
          </a:p>
          <a:p>
            <a:endParaRPr lang="et-EE" sz="2194" dirty="0"/>
          </a:p>
          <a:p>
            <a:endParaRPr lang="et-EE" sz="2194" dirty="0"/>
          </a:p>
        </p:txBody>
      </p:sp>
    </p:spTree>
    <p:extLst>
      <p:ext uri="{BB962C8B-B14F-4D97-AF65-F5344CB8AC3E}">
        <p14:creationId xmlns:p14="http://schemas.microsoft.com/office/powerpoint/2010/main" val="4200904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ACD74B0-A6C4-427E-979B-8A2D912C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015" y="193140"/>
            <a:ext cx="10678220" cy="1858977"/>
          </a:xfrm>
        </p:spPr>
        <p:txBody>
          <a:bodyPr>
            <a:normAutofit/>
          </a:bodyPr>
          <a:lstStyle/>
          <a:p>
            <a:r>
              <a:rPr lang="et-EE" sz="4000" b="1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Universaalteenus äritarbijatele – </a:t>
            </a:r>
            <a:br>
              <a:rPr lang="et-EE" sz="4000" b="1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</a:br>
            <a:r>
              <a:rPr lang="et-EE" sz="4000" b="1" dirty="0">
                <a:latin typeface="Helvetica" pitchFamily="2" charset="0"/>
                <a:ea typeface="Roboto Condensed Light" panose="02000000000000000000" pitchFamily="2" charset="0"/>
                <a:cs typeface="Helvetica" charset="0"/>
              </a:rPr>
              <a:t>põhilised sõnumid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2B859F8-660D-4DAD-B1C6-FFAB72A85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01" y="1980108"/>
            <a:ext cx="11593288" cy="4464497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et-EE" sz="2400" b="0" i="0" dirty="0">
                <a:solidFill>
                  <a:srgbClr val="000000"/>
                </a:solidFill>
                <a:effectLst/>
              </a:rPr>
              <a:t>Kellele?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t-EE" sz="2400" b="0" i="0" dirty="0">
                <a:solidFill>
                  <a:srgbClr val="000000"/>
                </a:solidFill>
                <a:effectLst/>
              </a:rPr>
              <a:t>mikroettevõtjad ehk äriühingud, kus töötab vähem kui 10 inimest ja aastakäive või aastane bilansimaht ei ületa kaht miljonit eurot,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t-EE" sz="2400" b="0" i="0" dirty="0">
                <a:solidFill>
                  <a:srgbClr val="000000"/>
                </a:solidFill>
                <a:effectLst/>
              </a:rPr>
              <a:t>väikeettevõtjad ehk äriühingud, kus töötab vähem kui 50 inimest ja mille aastakäive või aastane bilansimaht ei ületa 10 miljonit eurot,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t-EE" sz="2400" b="0" i="0" dirty="0">
                <a:solidFill>
                  <a:srgbClr val="000000"/>
                </a:solidFill>
                <a:effectLst/>
              </a:rPr>
              <a:t>füüsilisest isikust ettevõtjad kuni 1 </a:t>
            </a:r>
            <a:r>
              <a:rPr lang="et-EE" sz="2400" b="0" i="0" dirty="0" err="1">
                <a:solidFill>
                  <a:srgbClr val="000000"/>
                </a:solidFill>
                <a:effectLst/>
              </a:rPr>
              <a:t>GWh</a:t>
            </a:r>
            <a:r>
              <a:rPr lang="et-EE" sz="2400" b="0" i="0" dirty="0">
                <a:solidFill>
                  <a:srgbClr val="000000"/>
                </a:solidFill>
                <a:effectLst/>
              </a:rPr>
              <a:t> ulatuses aastas,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t-EE" sz="2400" b="0" i="0" dirty="0">
                <a:solidFill>
                  <a:srgbClr val="000000"/>
                </a:solidFill>
                <a:effectLst/>
              </a:rPr>
              <a:t>sihtasutused kuni 1 </a:t>
            </a:r>
            <a:r>
              <a:rPr lang="et-EE" sz="2400" b="0" i="0" dirty="0" err="1">
                <a:solidFill>
                  <a:srgbClr val="000000"/>
                </a:solidFill>
                <a:effectLst/>
              </a:rPr>
              <a:t>GWh</a:t>
            </a:r>
            <a:r>
              <a:rPr lang="et-EE" sz="2400" b="0" i="0" dirty="0">
                <a:solidFill>
                  <a:srgbClr val="000000"/>
                </a:solidFill>
                <a:effectLst/>
              </a:rPr>
              <a:t> ulatuses aastas,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t-EE" sz="2400" b="0" i="0" dirty="0">
                <a:solidFill>
                  <a:srgbClr val="000000"/>
                </a:solidFill>
                <a:effectLst/>
              </a:rPr>
              <a:t>mittetulundusühingud kuni 1 </a:t>
            </a:r>
            <a:r>
              <a:rPr lang="et-EE" sz="2400" b="0" i="0" dirty="0" err="1">
                <a:solidFill>
                  <a:srgbClr val="000000"/>
                </a:solidFill>
                <a:effectLst/>
              </a:rPr>
              <a:t>GWh</a:t>
            </a:r>
            <a:r>
              <a:rPr lang="et-EE" sz="2400" b="0" i="0" dirty="0">
                <a:solidFill>
                  <a:srgbClr val="000000"/>
                </a:solidFill>
                <a:effectLst/>
              </a:rPr>
              <a:t> ulatuses aastas.</a:t>
            </a:r>
          </a:p>
          <a:p>
            <a:pPr marL="0" lvl="0" indent="0">
              <a:buNone/>
            </a:pPr>
            <a:endParaRPr lang="et-EE" sz="2400" dirty="0"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t-EE" sz="2400" dirty="0">
                <a:ea typeface="Times New Roman" panose="02020603050405020304" pitchFamily="18" charset="0"/>
              </a:rPr>
              <a:t>Tingimused</a:t>
            </a:r>
            <a:endParaRPr lang="et-EE" sz="24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et-EE" sz="2400" dirty="0">
                <a:effectLst/>
                <a:ea typeface="Times New Roman" panose="02020603050405020304" pitchFamily="18" charset="0"/>
              </a:rPr>
              <a:t>K</a:t>
            </a:r>
            <a:r>
              <a:rPr lang="et-EE" sz="2400" dirty="0">
                <a:ea typeface="Times New Roman" panose="02020603050405020304" pitchFamily="18" charset="0"/>
              </a:rPr>
              <a:t>ehtib perioodil </a:t>
            </a:r>
            <a:r>
              <a:rPr lang="et-EE" sz="2400" dirty="0">
                <a:effectLst/>
                <a:ea typeface="Times New Roman" panose="02020603050405020304" pitchFamily="18" charset="0"/>
              </a:rPr>
              <a:t>01.11.2022-31.12.2023</a:t>
            </a:r>
          </a:p>
          <a:p>
            <a:pPr marL="342900" lvl="0" indent="-342900">
              <a:buFont typeface="+mj-lt"/>
              <a:buAutoNum type="arabicParenR"/>
            </a:pPr>
            <a:r>
              <a:rPr lang="et-EE" sz="2400" dirty="0">
                <a:ea typeface="Times New Roman" panose="02020603050405020304" pitchFamily="18" charset="0"/>
              </a:rPr>
              <a:t>Hind esialgu sama kodutarbija universaalteenuse hinnaga</a:t>
            </a:r>
            <a:endParaRPr lang="et-EE" sz="24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et-EE" sz="2400" dirty="0">
                <a:ea typeface="Times New Roman" panose="02020603050405020304" pitchFamily="18" charset="0"/>
              </a:rPr>
              <a:t>Äritarbija </a:t>
            </a:r>
            <a:r>
              <a:rPr lang="et-EE" sz="2400" dirty="0">
                <a:effectLst/>
                <a:ea typeface="Times New Roman" panose="02020603050405020304" pitchFamily="18" charset="0"/>
              </a:rPr>
              <a:t>viiakse </a:t>
            </a:r>
            <a:r>
              <a:rPr lang="et-EE" sz="2400" dirty="0" err="1">
                <a:effectLst/>
                <a:ea typeface="Times New Roman" panose="02020603050405020304" pitchFamily="18" charset="0"/>
              </a:rPr>
              <a:t>UT-le</a:t>
            </a:r>
            <a:r>
              <a:rPr lang="et-EE" sz="2400" dirty="0">
                <a:effectLst/>
                <a:ea typeface="Times New Roman" panose="02020603050405020304" pitchFamily="18" charset="0"/>
              </a:rPr>
              <a:t> tema</a:t>
            </a:r>
            <a:r>
              <a:rPr lang="et-EE" sz="2400" dirty="0">
                <a:ea typeface="Times New Roman" panose="02020603050405020304" pitchFamily="18" charset="0"/>
              </a:rPr>
              <a:t> sooviavalduse alusel, mitte automaatselt </a:t>
            </a:r>
            <a:endParaRPr lang="et-EE" sz="2400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et-EE" sz="2400" dirty="0">
                <a:effectLst/>
                <a:ea typeface="Times New Roman" panose="02020603050405020304" pitchFamily="18" charset="0"/>
              </a:rPr>
              <a:t>Kui varasema lepingu ennetähtaegse lõpetamise trahvi nõuded kohalduvad</a:t>
            </a:r>
          </a:p>
          <a:p>
            <a:pPr marL="342900" lvl="0" indent="-342900">
              <a:buFont typeface="+mj-lt"/>
              <a:buAutoNum type="arabicParenR"/>
            </a:pPr>
            <a:r>
              <a:rPr lang="et-EE" sz="2400" dirty="0">
                <a:ea typeface="Times New Roman" panose="02020603050405020304" pitchFamily="18" charset="0"/>
              </a:rPr>
              <a:t>Igal müüjal võib olla oma UT hind</a:t>
            </a:r>
            <a:endParaRPr lang="et-EE" sz="26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AF10D8F-4E54-4DE1-A46F-CFD49BE72A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8557" y="99201"/>
            <a:ext cx="2520280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45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BF79B-7B49-0838-961B-D17B0BD51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t-EE" sz="3591" dirty="0"/>
              <a:t>Eesti sünkroniseerimise projektid kõik 2025 graafikus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30520-9F7B-0074-23BB-0EA910E72B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 dirty="0"/>
          </a:p>
        </p:txBody>
      </p:sp>
      <p:pic>
        <p:nvPicPr>
          <p:cNvPr id="5" name="Picture 4" descr="Chart, timeline&#10;&#10;Description automatically generated">
            <a:extLst>
              <a:ext uri="{FF2B5EF4-FFF2-40B4-BE49-F238E27FC236}">
                <a16:creationId xmlns:a16="http://schemas.microsoft.com/office/drawing/2014/main" id="{8F4A4D95-176F-5B65-5CDD-781616E23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28" y="1304001"/>
            <a:ext cx="11856244" cy="536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94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1923</Words>
  <Application>Microsoft Office PowerPoint</Application>
  <PresentationFormat>Custom</PresentationFormat>
  <Paragraphs>325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Arial,Sans-Serif</vt:lpstr>
      <vt:lpstr>Calibri</vt:lpstr>
      <vt:lpstr>Calibri Light</vt:lpstr>
      <vt:lpstr>Helvetica</vt:lpstr>
      <vt:lpstr>Open Sans bold</vt:lpstr>
      <vt:lpstr>Raleway</vt:lpstr>
      <vt:lpstr>Roboto Condensed</vt:lpstr>
      <vt:lpstr>Times New Roman</vt:lpstr>
      <vt:lpstr>Trebuchet MS</vt:lpstr>
      <vt:lpstr>Wingdings</vt:lpstr>
      <vt:lpstr>Office Theme</vt:lpstr>
      <vt:lpstr>Olukorrast energeetikamaastikul   energeetika veteranidele  Timo Tatar  17. jaanuar 2023</vt:lpstr>
      <vt:lpstr>Kuhu senine energiapoliitika meid toonud on?</vt:lpstr>
      <vt:lpstr>Eesti energeetika eesmärgid aastaks 2030</vt:lpstr>
      <vt:lpstr>Eesti katab oma elektritarbimise kõrgete elektri hindade ajal. Vaja on tootmist, mis suudaks konkureerida madalate hindade ajal</vt:lpstr>
      <vt:lpstr>Näide tänasest:</vt:lpstr>
      <vt:lpstr>Millised on valikud?</vt:lpstr>
      <vt:lpstr>Kuidas 100% taastuvelektri toodanguni jõuame?  </vt:lpstr>
      <vt:lpstr>PowerPoint Presentation</vt:lpstr>
      <vt:lpstr>PowerPoint Presentation</vt:lpstr>
      <vt:lpstr>Päikeseelektrijaamad Eestis</vt:lpstr>
      <vt:lpstr>Põhivõrgu võimekus ei ole Eesti elektrivarustuskindluse tagamisel 2030.aastal kliimaneutraalsel moel takistuseks</vt:lpstr>
      <vt:lpstr>Mida selleks teeme? Mida veel teeme? </vt:lpstr>
      <vt:lpstr>2022 energiakriis.  Venemaa, tuumajaamad ja kliimamuutused</vt:lpstr>
      <vt:lpstr>EL elektritootmine  2021 vs 2022</vt:lpstr>
      <vt:lpstr>Norra importis 2022 suvel ja sügisel elektrit.</vt:lpstr>
      <vt:lpstr>Euroopa gaasihinna ameerika mäed  Hind aasta tagasi: 64,5 €/MWh   Hind eile: 54,9 €/MWh </vt:lpstr>
      <vt:lpstr>PowerPoint Presentation</vt:lpstr>
      <vt:lpstr>Käivitunud ujuvterminali võimsusest piisab nii Eestile kui Soomele</vt:lpstr>
      <vt:lpstr>Balti-Soome gaasi varustuskindlus on tagatud</vt:lpstr>
      <vt:lpstr>Strateegilise reservi loomine</vt:lpstr>
      <vt:lpstr>Elektritootmise strateegilise reservi ettevalmistavad tegevused </vt:lpstr>
      <vt:lpstr>Üleeuroopaline süsteemi võimekuse analüüsi tulemused </vt:lpstr>
      <vt:lpstr>Peab vastama EL regulatsioonile</vt:lpstr>
      <vt:lpstr>PowerPoint Presentation</vt:lpstr>
      <vt:lpstr>Elektrisüsteemi talitlus</vt:lpstr>
      <vt:lpstr>Kõik. timo.tatar@mkm.ee               </vt:lpstr>
      <vt:lpstr>Kuidas elektriturg töötab? Kui palju me turuhinda mõjutada saame?</vt:lpstr>
      <vt:lpstr>PowerPoint Presentation</vt:lpstr>
      <vt:lpstr>Riiklikud energiahindade toetusmeetmed kodutarbijatele</vt:lpstr>
      <vt:lpstr>Universaalteenus äritarbijatele –  põhilised sõnumid</vt:lpstr>
      <vt:lpstr>Eesti sünkroniseerimise projektid kõik 2025 graafikus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2022-06-16T14:19:57Z</dcterms:created>
  <dcterms:modified xsi:type="dcterms:W3CDTF">2023-01-17T13:39:10Z</dcterms:modified>
</cp:coreProperties>
</file>